
<file path=[Content_Types].xml><?xml version="1.0" encoding="utf-8"?>
<Types xmlns="http://schemas.openxmlformats.org/package/2006/content-types">
  <Default Extension="png" ContentType="image/png"/>
  <Default Extension="svg" ContentType="image/svg+xml"/>
  <Default Extension="m4a" ContentType="audio/mp4"/>
  <Default Extension="vtt" ContentType="text/vtt"/>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1" r:id="rId6"/>
    <p:sldId id="262" r:id="rId7"/>
    <p:sldId id="263" r:id="rId8"/>
    <p:sldId id="266" r:id="rId9"/>
    <p:sldId id="264" r:id="rId10"/>
    <p:sldId id="265"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984" autoAdjust="0"/>
  </p:normalViewPr>
  <p:slideViewPr>
    <p:cSldViewPr snapToGrid="0">
      <p:cViewPr varScale="1">
        <p:scale>
          <a:sx n="58" d="100"/>
          <a:sy n="58" d="100"/>
        </p:scale>
        <p:origin x="1574" y="5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A1A5C5-9B2E-4111-9180-89E3B2F4CA79}"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DC21D-4C27-47EF-952F-3001BF7DBFD7}" type="slidenum">
              <a:rPr lang="en-US" smtClean="0"/>
              <a:t>‹#›</a:t>
            </a:fld>
            <a:endParaRPr lang="en-US"/>
          </a:p>
        </p:txBody>
      </p:sp>
    </p:spTree>
    <p:extLst>
      <p:ext uri="{BB962C8B-B14F-4D97-AF65-F5344CB8AC3E}">
        <p14:creationId xmlns:p14="http://schemas.microsoft.com/office/powerpoint/2010/main" val="548322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Audio Transcript:</a:t>
            </a:r>
          </a:p>
          <a:p>
            <a:endParaRPr lang="en-US" dirty="0"/>
          </a:p>
          <a:p>
            <a:r>
              <a:rPr lang="en-US" dirty="0"/>
              <a:t>Hello, and welcome to my online teaching portfolio. </a:t>
            </a:r>
            <a:br>
              <a:rPr lang="en-US" dirty="0"/>
            </a:br>
            <a:endParaRPr lang="en-US" dirty="0"/>
          </a:p>
          <a:p>
            <a:r>
              <a:rPr lang="en-US" dirty="0"/>
              <a:t>The works that are contained in this presentation demonstrate a selection of activities, assessments, and principles that I will use to teach an online class. </a:t>
            </a:r>
          </a:p>
          <a:p>
            <a:endParaRPr lang="en-US" dirty="0"/>
          </a:p>
          <a:p>
            <a:r>
              <a:rPr lang="en-US" dirty="0"/>
              <a:t>In this version specifically, you will find a plan for a course to teach graduate students in any field the basics and usefulness of LaTeX, a typesetting language that is available to use for free.</a:t>
            </a:r>
          </a:p>
          <a:p>
            <a:endParaRPr lang="en-US" dirty="0"/>
          </a:p>
        </p:txBody>
      </p:sp>
      <p:sp>
        <p:nvSpPr>
          <p:cNvPr id="4" name="Slide Number Placeholder 3"/>
          <p:cNvSpPr>
            <a:spLocks noGrp="1"/>
          </p:cNvSpPr>
          <p:nvPr>
            <p:ph type="sldNum" sz="quarter" idx="5"/>
          </p:nvPr>
        </p:nvSpPr>
        <p:spPr/>
        <p:txBody>
          <a:bodyPr/>
          <a:lstStyle/>
          <a:p>
            <a:fld id="{276DC21D-4C27-47EF-952F-3001BF7DBFD7}" type="slidenum">
              <a:rPr lang="en-US" smtClean="0"/>
              <a:t>2</a:t>
            </a:fld>
            <a:endParaRPr lang="en-US"/>
          </a:p>
        </p:txBody>
      </p:sp>
    </p:spTree>
    <p:extLst>
      <p:ext uri="{BB962C8B-B14F-4D97-AF65-F5344CB8AC3E}">
        <p14:creationId xmlns:p14="http://schemas.microsoft.com/office/powerpoint/2010/main" val="180307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Audio Transcript: </a:t>
            </a:r>
          </a:p>
          <a:p>
            <a:endParaRPr lang="en-US" dirty="0"/>
          </a:p>
          <a:p>
            <a:r>
              <a:rPr lang="en-US" dirty="0"/>
              <a:t>The idea for this course was born out of a conversation… </a:t>
            </a:r>
          </a:p>
          <a:p>
            <a:endParaRPr lang="en-US" dirty="0"/>
          </a:p>
          <a:p>
            <a:pPr marL="0" indent="0">
              <a:buNone/>
            </a:pPr>
            <a:r>
              <a:rPr lang="en-US" dirty="0"/>
              <a:t>I was having with a friend where she was writing her thesis in Microsoft Word and leaving the figure references blank until they were done editing. </a:t>
            </a:r>
          </a:p>
          <a:p>
            <a:pPr marL="0" indent="0">
              <a:buNone/>
            </a:pPr>
            <a:endParaRPr lang="en-US" dirty="0"/>
          </a:p>
          <a:p>
            <a:pPr marL="0" indent="0">
              <a:buNone/>
            </a:pPr>
            <a:r>
              <a:rPr lang="en-US" dirty="0"/>
              <a:t>Her advisor recommended this method, and it was the best way she knew of. </a:t>
            </a:r>
          </a:p>
          <a:p>
            <a:pPr marL="0" indent="0">
              <a:buNone/>
            </a:pPr>
            <a:endParaRPr lang="en-US" dirty="0"/>
          </a:p>
          <a:p>
            <a:pPr marL="0" indent="0">
              <a:buNone/>
            </a:pPr>
            <a:r>
              <a:rPr lang="en-US" dirty="0"/>
              <a:t>I then shared my own experiences using LaTeX to write my thesis while making it easy and intuitive to include cross-references. </a:t>
            </a:r>
          </a:p>
          <a:p>
            <a:pPr marL="0" indent="0">
              <a:buNone/>
            </a:pPr>
            <a:endParaRPr lang="en-US" dirty="0"/>
          </a:p>
          <a:p>
            <a:pPr marL="0" indent="0">
              <a:buNone/>
            </a:pPr>
            <a:r>
              <a:rPr lang="en-US" dirty="0"/>
              <a:t>This friend brought up a good point after expressing how she would like to learn to use LaTeX eventually.</a:t>
            </a:r>
          </a:p>
          <a:p>
            <a:pPr marL="0" indent="0">
              <a:buNone/>
            </a:pPr>
            <a:endParaRPr lang="en-US" dirty="0"/>
          </a:p>
          <a:p>
            <a:pPr marL="0" indent="0">
              <a:buNone/>
            </a:pPr>
            <a:r>
              <a:rPr lang="en-US" dirty="0"/>
              <a:t>I think this often bars people from learning coding-adjacent skills: </a:t>
            </a:r>
          </a:p>
          <a:p>
            <a:pPr marL="0" indent="0">
              <a:buNone/>
            </a:pPr>
            <a:endParaRPr lang="en-US" dirty="0"/>
          </a:p>
          <a:p>
            <a:pPr marL="0" indent="0">
              <a:buNone/>
            </a:pPr>
            <a:r>
              <a:rPr lang="en-US" dirty="0"/>
              <a:t>Learning how to type in another “language”, especially on your own, has a steep learning curve and there isn’t always time for that in an undergraduate or graduate program.  </a:t>
            </a:r>
          </a:p>
          <a:p>
            <a:endParaRPr lang="en-US" dirty="0"/>
          </a:p>
        </p:txBody>
      </p:sp>
      <p:sp>
        <p:nvSpPr>
          <p:cNvPr id="4" name="Slide Number Placeholder 3"/>
          <p:cNvSpPr>
            <a:spLocks noGrp="1"/>
          </p:cNvSpPr>
          <p:nvPr>
            <p:ph type="sldNum" sz="quarter" idx="5"/>
          </p:nvPr>
        </p:nvSpPr>
        <p:spPr/>
        <p:txBody>
          <a:bodyPr/>
          <a:lstStyle/>
          <a:p>
            <a:fld id="{276DC21D-4C27-47EF-952F-3001BF7DBFD7}" type="slidenum">
              <a:rPr lang="en-US" smtClean="0"/>
              <a:t>3</a:t>
            </a:fld>
            <a:endParaRPr lang="en-US"/>
          </a:p>
        </p:txBody>
      </p:sp>
    </p:spTree>
    <p:extLst>
      <p:ext uri="{BB962C8B-B14F-4D97-AF65-F5344CB8AC3E}">
        <p14:creationId xmlns:p14="http://schemas.microsoft.com/office/powerpoint/2010/main" val="3438870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Audio Transcript:</a:t>
            </a:r>
          </a:p>
          <a:p>
            <a:endParaRPr lang="en-US" dirty="0"/>
          </a:p>
          <a:p>
            <a:r>
              <a:rPr lang="en-US" dirty="0"/>
              <a:t>This is why I developed LaTeX for Any Discipline, so that anyone writing scholarly or independent works with specific needs such as referencing figures, citing sources, and typesetting math or tables could do so with the tools designed to make this easier. </a:t>
            </a:r>
          </a:p>
          <a:p>
            <a:endParaRPr lang="en-US" dirty="0"/>
          </a:p>
          <a:p>
            <a:r>
              <a:rPr lang="en-US" dirty="0"/>
              <a:t>While demonstrating to participants how to take advantage of these tools, I anticipate that this course will encourage progress in research and writing for the thesis. </a:t>
            </a:r>
          </a:p>
          <a:p>
            <a:endParaRPr lang="en-US" dirty="0"/>
          </a:p>
          <a:p>
            <a:r>
              <a:rPr lang="en-US" dirty="0"/>
              <a:t>With this goal in mind, I used a backwards design model to write assessments.</a:t>
            </a:r>
          </a:p>
          <a:p>
            <a:endParaRPr lang="en-US" dirty="0"/>
          </a:p>
          <a:p>
            <a:r>
              <a:rPr lang="en-US" dirty="0"/>
              <a:t>The activities and topic order are steered by feedback from students.</a:t>
            </a:r>
          </a:p>
        </p:txBody>
      </p:sp>
      <p:sp>
        <p:nvSpPr>
          <p:cNvPr id="4" name="Slide Number Placeholder 3"/>
          <p:cNvSpPr>
            <a:spLocks noGrp="1"/>
          </p:cNvSpPr>
          <p:nvPr>
            <p:ph type="sldNum" sz="quarter" idx="5"/>
          </p:nvPr>
        </p:nvSpPr>
        <p:spPr/>
        <p:txBody>
          <a:bodyPr/>
          <a:lstStyle/>
          <a:p>
            <a:fld id="{276DC21D-4C27-47EF-952F-3001BF7DBFD7}" type="slidenum">
              <a:rPr lang="en-US" smtClean="0"/>
              <a:t>4</a:t>
            </a:fld>
            <a:endParaRPr lang="en-US"/>
          </a:p>
        </p:txBody>
      </p:sp>
    </p:spTree>
    <p:extLst>
      <p:ext uri="{BB962C8B-B14F-4D97-AF65-F5344CB8AC3E}">
        <p14:creationId xmlns:p14="http://schemas.microsoft.com/office/powerpoint/2010/main" val="4083830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dirty="0"/>
              <a:t>Audio Transcript:</a:t>
            </a:r>
          </a:p>
          <a:p>
            <a:pPr marL="0" lvl="1"/>
            <a:endParaRPr lang="en-US" dirty="0"/>
          </a:p>
          <a:p>
            <a:pPr marL="0" lvl="1"/>
            <a:r>
              <a:rPr lang="en-US" dirty="0"/>
              <a:t>Embedded in this slide is a draft of a syllabus that describes how the online classroom will function and what to expect in terms of content of the course, skills sets developed, and communication or participation expectations.</a:t>
            </a:r>
          </a:p>
          <a:p>
            <a:pPr marL="0" lvl="1"/>
            <a:endParaRPr lang="en-US" dirty="0"/>
          </a:p>
          <a:p>
            <a:pPr marL="0" lvl="1"/>
            <a:r>
              <a:rPr lang="en-US" dirty="0"/>
              <a:t>Currently there is no schedule included because the course plan is fluid up through the first module or the first document assignment where students provide feedback with goals.</a:t>
            </a:r>
          </a:p>
          <a:p>
            <a:pPr marL="0" lvl="1"/>
            <a:endParaRPr lang="en-US" dirty="0"/>
          </a:p>
          <a:p>
            <a:pPr marL="0" lvl="1"/>
            <a:r>
              <a:rPr lang="en-US" dirty="0"/>
              <a:t>The total content included would depend on the length of the term or session. For example, the course could be trimmed down to fit in an accelerated summer term, around 5 to 6 weeks long. </a:t>
            </a:r>
          </a:p>
          <a:p>
            <a:endParaRPr lang="en-US" dirty="0"/>
          </a:p>
        </p:txBody>
      </p:sp>
      <p:sp>
        <p:nvSpPr>
          <p:cNvPr id="4" name="Slide Number Placeholder 3"/>
          <p:cNvSpPr>
            <a:spLocks noGrp="1"/>
          </p:cNvSpPr>
          <p:nvPr>
            <p:ph type="sldNum" sz="quarter" idx="5"/>
          </p:nvPr>
        </p:nvSpPr>
        <p:spPr/>
        <p:txBody>
          <a:bodyPr/>
          <a:lstStyle/>
          <a:p>
            <a:fld id="{276DC21D-4C27-47EF-952F-3001BF7DBFD7}" type="slidenum">
              <a:rPr lang="en-US" smtClean="0"/>
              <a:t>5</a:t>
            </a:fld>
            <a:endParaRPr lang="en-US"/>
          </a:p>
        </p:txBody>
      </p:sp>
    </p:spTree>
    <p:extLst>
      <p:ext uri="{BB962C8B-B14F-4D97-AF65-F5344CB8AC3E}">
        <p14:creationId xmlns:p14="http://schemas.microsoft.com/office/powerpoint/2010/main" val="250676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Audio Transcript:</a:t>
            </a:r>
          </a:p>
          <a:p>
            <a:endParaRPr lang="en-US" dirty="0"/>
          </a:p>
          <a:p>
            <a:r>
              <a:rPr lang="en-US" dirty="0"/>
              <a:t>Within the syllabus, I mentioned a final project. </a:t>
            </a:r>
          </a:p>
          <a:p>
            <a:endParaRPr lang="en-US" dirty="0"/>
          </a:p>
          <a:p>
            <a:r>
              <a:rPr lang="en-US" dirty="0"/>
              <a:t>The summative assessment for this course is an original document that students must create by synthesizing knowledge of the tools taught in this course. </a:t>
            </a:r>
          </a:p>
          <a:p>
            <a:endParaRPr lang="en-US" dirty="0"/>
          </a:p>
          <a:p>
            <a:r>
              <a:rPr lang="en-US" dirty="0"/>
              <a:t>The document can be a thesis draft, report, literature review, or original creative work depending on the student’s goal. </a:t>
            </a:r>
          </a:p>
          <a:p>
            <a:endParaRPr lang="en-US" dirty="0"/>
          </a:p>
          <a:p>
            <a:r>
              <a:rPr lang="en-US" dirty="0"/>
              <a:t>Ability to use LaTeX is assessed through some formatting requirements that will be the same for all students and a choice of at least one specific document element from a figure, math, a block quote, or a table.</a:t>
            </a:r>
          </a:p>
        </p:txBody>
      </p:sp>
      <p:sp>
        <p:nvSpPr>
          <p:cNvPr id="4" name="Slide Number Placeholder 3"/>
          <p:cNvSpPr>
            <a:spLocks noGrp="1"/>
          </p:cNvSpPr>
          <p:nvPr>
            <p:ph type="sldNum" sz="quarter" idx="5"/>
          </p:nvPr>
        </p:nvSpPr>
        <p:spPr/>
        <p:txBody>
          <a:bodyPr/>
          <a:lstStyle/>
          <a:p>
            <a:fld id="{276DC21D-4C27-47EF-952F-3001BF7DBFD7}" type="slidenum">
              <a:rPr lang="en-US" smtClean="0"/>
              <a:t>6</a:t>
            </a:fld>
            <a:endParaRPr lang="en-US"/>
          </a:p>
        </p:txBody>
      </p:sp>
    </p:spTree>
    <p:extLst>
      <p:ext uri="{BB962C8B-B14F-4D97-AF65-F5344CB8AC3E}">
        <p14:creationId xmlns:p14="http://schemas.microsoft.com/office/powerpoint/2010/main" val="204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Audio Transcript: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learning activity for the course guides students through editing the source code of a template to create their first document in LaTeX.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will introduce themselves to their peers and learn about others in the course by posting these documents to a discussion forum and replying to two peers.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assignment and useful editing features of Overleaf are introduced in the following five-minute video.</a:t>
            </a:r>
          </a:p>
          <a:p>
            <a:endParaRPr lang="en-US" dirty="0"/>
          </a:p>
        </p:txBody>
      </p:sp>
      <p:sp>
        <p:nvSpPr>
          <p:cNvPr id="4" name="Slide Number Placeholder 3"/>
          <p:cNvSpPr>
            <a:spLocks noGrp="1"/>
          </p:cNvSpPr>
          <p:nvPr>
            <p:ph type="sldNum" sz="quarter" idx="5"/>
          </p:nvPr>
        </p:nvSpPr>
        <p:spPr/>
        <p:txBody>
          <a:bodyPr/>
          <a:lstStyle/>
          <a:p>
            <a:fld id="{276DC21D-4C27-47EF-952F-3001BF7DBFD7}" type="slidenum">
              <a:rPr lang="en-US" smtClean="0"/>
              <a:t>7</a:t>
            </a:fld>
            <a:endParaRPr lang="en-US"/>
          </a:p>
        </p:txBody>
      </p:sp>
    </p:spTree>
    <p:extLst>
      <p:ext uri="{BB962C8B-B14F-4D97-AF65-F5344CB8AC3E}">
        <p14:creationId xmlns:p14="http://schemas.microsoft.com/office/powerpoint/2010/main" val="3812333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No audio on slide, video has audio and captions.</a:t>
            </a:r>
          </a:p>
        </p:txBody>
      </p:sp>
      <p:sp>
        <p:nvSpPr>
          <p:cNvPr id="4" name="Slide Number Placeholder 3"/>
          <p:cNvSpPr>
            <a:spLocks noGrp="1"/>
          </p:cNvSpPr>
          <p:nvPr>
            <p:ph type="sldNum" sz="quarter" idx="5"/>
          </p:nvPr>
        </p:nvSpPr>
        <p:spPr/>
        <p:txBody>
          <a:bodyPr/>
          <a:lstStyle/>
          <a:p>
            <a:fld id="{276DC21D-4C27-47EF-952F-3001BF7DBFD7}" type="slidenum">
              <a:rPr lang="en-US" smtClean="0"/>
              <a:t>8</a:t>
            </a:fld>
            <a:endParaRPr lang="en-US"/>
          </a:p>
        </p:txBody>
      </p:sp>
    </p:spTree>
    <p:extLst>
      <p:ext uri="{BB962C8B-B14F-4D97-AF65-F5344CB8AC3E}">
        <p14:creationId xmlns:p14="http://schemas.microsoft.com/office/powerpoint/2010/main" val="154998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r>
              <a:rPr lang="en-US" sz="2800" dirty="0"/>
              <a:t>Audio Transcript:</a:t>
            </a:r>
          </a:p>
          <a:p>
            <a:pPr marL="0" lvl="1" indent="0">
              <a:buNone/>
            </a:pPr>
            <a:endParaRPr lang="en-US" sz="2800" dirty="0"/>
          </a:p>
          <a:p>
            <a:pPr marL="0" lvl="1" indent="0">
              <a:buNone/>
            </a:pPr>
            <a:r>
              <a:rPr lang="en-US" sz="2800" dirty="0"/>
              <a:t>The activity embedded here will be used after the introductory module to prioritize the material according to class interests.</a:t>
            </a:r>
          </a:p>
          <a:p>
            <a:pPr marL="0" lvl="1" indent="0">
              <a:buNone/>
            </a:pPr>
            <a:endParaRPr lang="en-US" sz="2800" dirty="0"/>
          </a:p>
          <a:p>
            <a:pPr marL="0" lvl="1" indent="0">
              <a:buNone/>
            </a:pPr>
            <a:r>
              <a:rPr lang="en-US" sz="2800" dirty="0"/>
              <a:t>It allows a large amount of material to be covered quickly since the students are each summarizing a unique topic for their peers to refer to as needed.</a:t>
            </a:r>
          </a:p>
          <a:p>
            <a:pPr marL="0" lvl="1" indent="0">
              <a:buNone/>
            </a:pPr>
            <a:endParaRPr lang="en-US" sz="2800" dirty="0"/>
          </a:p>
          <a:p>
            <a:pPr marL="0" lvl="1" indent="0">
              <a:buNone/>
            </a:pPr>
            <a:r>
              <a:rPr lang="en-US" sz="2800" dirty="0"/>
              <a:t>By the end of this activity, they will have a subset of the most useful commands in the discussion forum for quick reference.</a:t>
            </a:r>
          </a:p>
          <a:p>
            <a:pPr marL="0" lvl="1" indent="0">
              <a:buNone/>
            </a:pPr>
            <a:endParaRPr lang="en-US" sz="2800" dirty="0"/>
          </a:p>
          <a:p>
            <a:pPr marL="0" lvl="1" indent="0">
              <a:buNone/>
            </a:pPr>
            <a:r>
              <a:rPr lang="en-US" sz="2800" dirty="0"/>
              <a:t>Students will learn how to use a comprehensive resource to create document features that are personally relevant without the need to individually read the entire online book.</a:t>
            </a:r>
          </a:p>
          <a:p>
            <a:endParaRPr lang="en-US" dirty="0"/>
          </a:p>
        </p:txBody>
      </p:sp>
      <p:sp>
        <p:nvSpPr>
          <p:cNvPr id="4" name="Slide Number Placeholder 3"/>
          <p:cNvSpPr>
            <a:spLocks noGrp="1"/>
          </p:cNvSpPr>
          <p:nvPr>
            <p:ph type="sldNum" sz="quarter" idx="5"/>
          </p:nvPr>
        </p:nvSpPr>
        <p:spPr/>
        <p:txBody>
          <a:bodyPr/>
          <a:lstStyle/>
          <a:p>
            <a:fld id="{276DC21D-4C27-47EF-952F-3001BF7DBFD7}" type="slidenum">
              <a:rPr lang="en-US" smtClean="0"/>
              <a:t>9</a:t>
            </a:fld>
            <a:endParaRPr lang="en-US"/>
          </a:p>
        </p:txBody>
      </p:sp>
    </p:spTree>
    <p:extLst>
      <p:ext uri="{BB962C8B-B14F-4D97-AF65-F5344CB8AC3E}">
        <p14:creationId xmlns:p14="http://schemas.microsoft.com/office/powerpoint/2010/main" val="407336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Audio Transcript: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Students will also learn how to streamline the process of research and writing a credible story in literature reviews or background by integrating references through Mendeley or Zotero.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1"/>
            <a:r>
              <a:rPr lang="en-US" dirty="0"/>
              <a:t>The lesson materials come from existing tutorials on the Overleaf documentation page</a:t>
            </a:r>
          </a:p>
          <a:p>
            <a:pPr marL="0" lvl="1"/>
            <a:endParaRPr lang="en-US" dirty="0"/>
          </a:p>
          <a:p>
            <a:pPr marL="0" lvl="1"/>
            <a:r>
              <a:rPr lang="en-US" dirty="0"/>
              <a:t>This is an opportunity to introduce an additional source of answers to common issues for students to use </a:t>
            </a:r>
          </a:p>
          <a:p>
            <a:pPr marL="0" lvl="1"/>
            <a:endParaRPr lang="en-US" dirty="0"/>
          </a:p>
          <a:p>
            <a:pPr marL="0" lvl="1"/>
            <a:r>
              <a:rPr lang="en-US" dirty="0"/>
              <a:t>Importing references from a reference manager outsources extra effort spent managing and adding sources to the </a:t>
            </a:r>
            <a:r>
              <a:rPr lang="en-US" dirty="0" err="1"/>
              <a:t>BibTeX</a:t>
            </a:r>
            <a:r>
              <a:rPr lang="en-US" dirty="0"/>
              <a:t> file and saves time on remembering a naming scheme for sources.</a:t>
            </a:r>
          </a:p>
          <a:p>
            <a:pPr marL="0" lvl="1"/>
            <a:endParaRPr lang="en-US" dirty="0"/>
          </a:p>
          <a:p>
            <a:pPr marL="0" lvl="1"/>
            <a:r>
              <a:rPr lang="en-US" dirty="0"/>
              <a:t>If the student has to invent one, they may decide to change it in the middle of the project after some practice and create more work for themselves.</a:t>
            </a:r>
          </a:p>
          <a:p>
            <a:pPr marL="0" lvl="1"/>
            <a:endParaRPr lang="en-US" dirty="0"/>
          </a:p>
          <a:p>
            <a:pPr marL="0" lvl="1"/>
            <a:r>
              <a:rPr lang="en-US" dirty="0"/>
              <a:t>Click on the video to watch a demonstration of using Zotero from the documentation page.</a:t>
            </a:r>
          </a:p>
          <a:p>
            <a:pPr marL="0" lvl="1"/>
            <a:endParaRPr lang="en-US" i="1" dirty="0"/>
          </a:p>
          <a:p>
            <a:pPr marL="0" lvl="1"/>
            <a:r>
              <a:rPr lang="en-US" i="1" dirty="0"/>
              <a:t>Video has no audio.</a:t>
            </a:r>
          </a:p>
        </p:txBody>
      </p:sp>
      <p:sp>
        <p:nvSpPr>
          <p:cNvPr id="4" name="Slide Number Placeholder 3"/>
          <p:cNvSpPr>
            <a:spLocks noGrp="1"/>
          </p:cNvSpPr>
          <p:nvPr>
            <p:ph type="sldNum" sz="quarter" idx="5"/>
          </p:nvPr>
        </p:nvSpPr>
        <p:spPr/>
        <p:txBody>
          <a:bodyPr/>
          <a:lstStyle/>
          <a:p>
            <a:fld id="{276DC21D-4C27-47EF-952F-3001BF7DBFD7}" type="slidenum">
              <a:rPr lang="en-US" smtClean="0"/>
              <a:t>10</a:t>
            </a:fld>
            <a:endParaRPr lang="en-US"/>
          </a:p>
        </p:txBody>
      </p:sp>
    </p:spTree>
    <p:extLst>
      <p:ext uri="{BB962C8B-B14F-4D97-AF65-F5344CB8AC3E}">
        <p14:creationId xmlns:p14="http://schemas.microsoft.com/office/powerpoint/2010/main" val="157473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0046-5F22-44BF-9629-BBDB93DA1D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0D2BFA-B517-49D6-A3C5-C2A405A17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607A9-60FE-447C-92E0-B189994D3031}"/>
              </a:ext>
            </a:extLst>
          </p:cNvPr>
          <p:cNvSpPr>
            <a:spLocks noGrp="1"/>
          </p:cNvSpPr>
          <p:nvPr>
            <p:ph type="dt" sz="half" idx="10"/>
          </p:nvPr>
        </p:nvSpPr>
        <p:spPr/>
        <p:txBody>
          <a:bodyPr/>
          <a:lstStyle/>
          <a:p>
            <a:fld id="{4A05BAF3-6AC7-4162-ADEF-A5FF6E8DD31F}" type="datetimeFigureOut">
              <a:rPr lang="en-US" smtClean="0"/>
              <a:t>12/6/2021</a:t>
            </a:fld>
            <a:endParaRPr lang="en-US"/>
          </a:p>
        </p:txBody>
      </p:sp>
      <p:sp>
        <p:nvSpPr>
          <p:cNvPr id="5" name="Footer Placeholder 4">
            <a:extLst>
              <a:ext uri="{FF2B5EF4-FFF2-40B4-BE49-F238E27FC236}">
                <a16:creationId xmlns:a16="http://schemas.microsoft.com/office/drawing/2014/main" id="{CA86C2FF-A074-4DC8-9F5E-42B2BC076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FE011-5A0C-49EE-A4FA-53FC12CBA4E6}"/>
              </a:ext>
            </a:extLst>
          </p:cNvPr>
          <p:cNvSpPr>
            <a:spLocks noGrp="1"/>
          </p:cNvSpPr>
          <p:nvPr>
            <p:ph type="sldNum" sz="quarter" idx="12"/>
          </p:nvPr>
        </p:nvSpPr>
        <p:spPr/>
        <p:txBody>
          <a:bodyPr/>
          <a:lstStyle/>
          <a:p>
            <a:fld id="{FA506999-DEAF-4E18-8CE3-A4EDD40C7CDA}" type="slidenum">
              <a:rPr lang="en-US" smtClean="0"/>
              <a:t>‹#›</a:t>
            </a:fld>
            <a:endParaRPr lang="en-US"/>
          </a:p>
        </p:txBody>
      </p:sp>
    </p:spTree>
    <p:extLst>
      <p:ext uri="{BB962C8B-B14F-4D97-AF65-F5344CB8AC3E}">
        <p14:creationId xmlns:p14="http://schemas.microsoft.com/office/powerpoint/2010/main" val="321574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5C73D-B4ED-46BA-94C2-3F765486FF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EFEB28-FBE2-4358-9290-6D5D0C17A1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758569-BF7C-48C2-BA2E-381C6F009735}"/>
              </a:ext>
            </a:extLst>
          </p:cNvPr>
          <p:cNvSpPr>
            <a:spLocks noGrp="1"/>
          </p:cNvSpPr>
          <p:nvPr>
            <p:ph type="dt" sz="half" idx="10"/>
          </p:nvPr>
        </p:nvSpPr>
        <p:spPr/>
        <p:txBody>
          <a:bodyPr/>
          <a:lstStyle/>
          <a:p>
            <a:fld id="{4A05BAF3-6AC7-4162-ADEF-A5FF6E8DD31F}" type="datetimeFigureOut">
              <a:rPr lang="en-US" smtClean="0"/>
              <a:t>12/6/2021</a:t>
            </a:fld>
            <a:endParaRPr lang="en-US"/>
          </a:p>
        </p:txBody>
      </p:sp>
      <p:sp>
        <p:nvSpPr>
          <p:cNvPr id="5" name="Footer Placeholder 4">
            <a:extLst>
              <a:ext uri="{FF2B5EF4-FFF2-40B4-BE49-F238E27FC236}">
                <a16:creationId xmlns:a16="http://schemas.microsoft.com/office/drawing/2014/main" id="{159B9522-B47A-4EF1-A001-511593CE93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6A50-73EA-4399-AF1E-BCF051ED8F50}"/>
              </a:ext>
            </a:extLst>
          </p:cNvPr>
          <p:cNvSpPr>
            <a:spLocks noGrp="1"/>
          </p:cNvSpPr>
          <p:nvPr>
            <p:ph type="sldNum" sz="quarter" idx="12"/>
          </p:nvPr>
        </p:nvSpPr>
        <p:spPr/>
        <p:txBody>
          <a:bodyPr/>
          <a:lstStyle/>
          <a:p>
            <a:fld id="{FA506999-DEAF-4E18-8CE3-A4EDD40C7CDA}" type="slidenum">
              <a:rPr lang="en-US" smtClean="0"/>
              <a:t>‹#›</a:t>
            </a:fld>
            <a:endParaRPr lang="en-US"/>
          </a:p>
        </p:txBody>
      </p:sp>
    </p:spTree>
    <p:extLst>
      <p:ext uri="{BB962C8B-B14F-4D97-AF65-F5344CB8AC3E}">
        <p14:creationId xmlns:p14="http://schemas.microsoft.com/office/powerpoint/2010/main" val="4021239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71AF39-5CBB-4F67-AE93-BE97348CD0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78ED34-0E0C-4357-8584-5CDBF842D7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139AAB-3440-4411-9DDF-028BAAB263A2}"/>
              </a:ext>
            </a:extLst>
          </p:cNvPr>
          <p:cNvSpPr>
            <a:spLocks noGrp="1"/>
          </p:cNvSpPr>
          <p:nvPr>
            <p:ph type="dt" sz="half" idx="10"/>
          </p:nvPr>
        </p:nvSpPr>
        <p:spPr/>
        <p:txBody>
          <a:bodyPr/>
          <a:lstStyle/>
          <a:p>
            <a:fld id="{4A05BAF3-6AC7-4162-ADEF-A5FF6E8DD31F}" type="datetimeFigureOut">
              <a:rPr lang="en-US" smtClean="0"/>
              <a:t>12/6/2021</a:t>
            </a:fld>
            <a:endParaRPr lang="en-US"/>
          </a:p>
        </p:txBody>
      </p:sp>
      <p:sp>
        <p:nvSpPr>
          <p:cNvPr id="5" name="Footer Placeholder 4">
            <a:extLst>
              <a:ext uri="{FF2B5EF4-FFF2-40B4-BE49-F238E27FC236}">
                <a16:creationId xmlns:a16="http://schemas.microsoft.com/office/drawing/2014/main" id="{86870465-E62E-4425-B41A-827776C553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96899-5443-49F6-B40A-232D4156F9F0}"/>
              </a:ext>
            </a:extLst>
          </p:cNvPr>
          <p:cNvSpPr>
            <a:spLocks noGrp="1"/>
          </p:cNvSpPr>
          <p:nvPr>
            <p:ph type="sldNum" sz="quarter" idx="12"/>
          </p:nvPr>
        </p:nvSpPr>
        <p:spPr/>
        <p:txBody>
          <a:bodyPr/>
          <a:lstStyle/>
          <a:p>
            <a:fld id="{FA506999-DEAF-4E18-8CE3-A4EDD40C7CDA}" type="slidenum">
              <a:rPr lang="en-US" smtClean="0"/>
              <a:t>‹#›</a:t>
            </a:fld>
            <a:endParaRPr lang="en-US"/>
          </a:p>
        </p:txBody>
      </p:sp>
    </p:spTree>
    <p:extLst>
      <p:ext uri="{BB962C8B-B14F-4D97-AF65-F5344CB8AC3E}">
        <p14:creationId xmlns:p14="http://schemas.microsoft.com/office/powerpoint/2010/main" val="2996374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07D0-8ACB-4B58-BCD7-34A6D95053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0DDA68-FCC0-4A30-B3F4-67DD940326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94A0A9-C627-40EB-9FA1-754660C5B291}"/>
              </a:ext>
            </a:extLst>
          </p:cNvPr>
          <p:cNvSpPr>
            <a:spLocks noGrp="1"/>
          </p:cNvSpPr>
          <p:nvPr>
            <p:ph type="dt" sz="half" idx="10"/>
          </p:nvPr>
        </p:nvSpPr>
        <p:spPr/>
        <p:txBody>
          <a:bodyPr/>
          <a:lstStyle/>
          <a:p>
            <a:fld id="{4A05BAF3-6AC7-4162-ADEF-A5FF6E8DD31F}" type="datetimeFigureOut">
              <a:rPr lang="en-US" smtClean="0"/>
              <a:t>12/6/2021</a:t>
            </a:fld>
            <a:endParaRPr lang="en-US"/>
          </a:p>
        </p:txBody>
      </p:sp>
      <p:sp>
        <p:nvSpPr>
          <p:cNvPr id="5" name="Footer Placeholder 4">
            <a:extLst>
              <a:ext uri="{FF2B5EF4-FFF2-40B4-BE49-F238E27FC236}">
                <a16:creationId xmlns:a16="http://schemas.microsoft.com/office/drawing/2014/main" id="{CE54B0A8-596F-4EFE-8828-0AADB87DB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CFFAF-520D-4D8E-897A-23F3F62412F7}"/>
              </a:ext>
            </a:extLst>
          </p:cNvPr>
          <p:cNvSpPr>
            <a:spLocks noGrp="1"/>
          </p:cNvSpPr>
          <p:nvPr>
            <p:ph type="sldNum" sz="quarter" idx="12"/>
          </p:nvPr>
        </p:nvSpPr>
        <p:spPr/>
        <p:txBody>
          <a:bodyPr/>
          <a:lstStyle/>
          <a:p>
            <a:fld id="{FA506999-DEAF-4E18-8CE3-A4EDD40C7CDA}" type="slidenum">
              <a:rPr lang="en-US" smtClean="0"/>
              <a:t>‹#›</a:t>
            </a:fld>
            <a:endParaRPr lang="en-US"/>
          </a:p>
        </p:txBody>
      </p:sp>
    </p:spTree>
    <p:extLst>
      <p:ext uri="{BB962C8B-B14F-4D97-AF65-F5344CB8AC3E}">
        <p14:creationId xmlns:p14="http://schemas.microsoft.com/office/powerpoint/2010/main" val="2352540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C7F7-16B1-4D92-9348-716E2035EE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521B4A-D650-4B40-9DE9-7FA3F57D5E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0001E81-EBB1-45AA-A258-2391EFDBF579}"/>
              </a:ext>
            </a:extLst>
          </p:cNvPr>
          <p:cNvSpPr>
            <a:spLocks noGrp="1"/>
          </p:cNvSpPr>
          <p:nvPr>
            <p:ph type="dt" sz="half" idx="10"/>
          </p:nvPr>
        </p:nvSpPr>
        <p:spPr/>
        <p:txBody>
          <a:bodyPr/>
          <a:lstStyle/>
          <a:p>
            <a:fld id="{4A05BAF3-6AC7-4162-ADEF-A5FF6E8DD31F}" type="datetimeFigureOut">
              <a:rPr lang="en-US" smtClean="0"/>
              <a:t>12/6/2021</a:t>
            </a:fld>
            <a:endParaRPr lang="en-US"/>
          </a:p>
        </p:txBody>
      </p:sp>
      <p:sp>
        <p:nvSpPr>
          <p:cNvPr id="5" name="Footer Placeholder 4">
            <a:extLst>
              <a:ext uri="{FF2B5EF4-FFF2-40B4-BE49-F238E27FC236}">
                <a16:creationId xmlns:a16="http://schemas.microsoft.com/office/drawing/2014/main" id="{1E728870-D0B0-45BE-B378-4571DCC32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1E8D2-1182-40A3-B114-7E60D4B2E92B}"/>
              </a:ext>
            </a:extLst>
          </p:cNvPr>
          <p:cNvSpPr>
            <a:spLocks noGrp="1"/>
          </p:cNvSpPr>
          <p:nvPr>
            <p:ph type="sldNum" sz="quarter" idx="12"/>
          </p:nvPr>
        </p:nvSpPr>
        <p:spPr/>
        <p:txBody>
          <a:bodyPr/>
          <a:lstStyle/>
          <a:p>
            <a:fld id="{FA506999-DEAF-4E18-8CE3-A4EDD40C7CDA}" type="slidenum">
              <a:rPr lang="en-US" smtClean="0"/>
              <a:t>‹#›</a:t>
            </a:fld>
            <a:endParaRPr lang="en-US"/>
          </a:p>
        </p:txBody>
      </p:sp>
    </p:spTree>
    <p:extLst>
      <p:ext uri="{BB962C8B-B14F-4D97-AF65-F5344CB8AC3E}">
        <p14:creationId xmlns:p14="http://schemas.microsoft.com/office/powerpoint/2010/main" val="1451413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C2AA-22F6-491B-B08E-5D1A1DDC0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CBF79-9F97-4761-89DE-1EA35ACFE7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3D8EB-EFD3-4542-84F2-B199028873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579CBD-0134-44D9-A505-2B1C235BE34B}"/>
              </a:ext>
            </a:extLst>
          </p:cNvPr>
          <p:cNvSpPr>
            <a:spLocks noGrp="1"/>
          </p:cNvSpPr>
          <p:nvPr>
            <p:ph type="dt" sz="half" idx="10"/>
          </p:nvPr>
        </p:nvSpPr>
        <p:spPr/>
        <p:txBody>
          <a:bodyPr/>
          <a:lstStyle/>
          <a:p>
            <a:fld id="{4A05BAF3-6AC7-4162-ADEF-A5FF6E8DD31F}" type="datetimeFigureOut">
              <a:rPr lang="en-US" smtClean="0"/>
              <a:t>12/6/2021</a:t>
            </a:fld>
            <a:endParaRPr lang="en-US"/>
          </a:p>
        </p:txBody>
      </p:sp>
      <p:sp>
        <p:nvSpPr>
          <p:cNvPr id="6" name="Footer Placeholder 5">
            <a:extLst>
              <a:ext uri="{FF2B5EF4-FFF2-40B4-BE49-F238E27FC236}">
                <a16:creationId xmlns:a16="http://schemas.microsoft.com/office/drawing/2014/main" id="{1A6106AC-980B-43FC-89C9-18F75A9DF8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A0D7F7-19C9-4DB5-A9A8-37CD8EF35BB0}"/>
              </a:ext>
            </a:extLst>
          </p:cNvPr>
          <p:cNvSpPr>
            <a:spLocks noGrp="1"/>
          </p:cNvSpPr>
          <p:nvPr>
            <p:ph type="sldNum" sz="quarter" idx="12"/>
          </p:nvPr>
        </p:nvSpPr>
        <p:spPr/>
        <p:txBody>
          <a:bodyPr/>
          <a:lstStyle/>
          <a:p>
            <a:fld id="{FA506999-DEAF-4E18-8CE3-A4EDD40C7CDA}" type="slidenum">
              <a:rPr lang="en-US" smtClean="0"/>
              <a:t>‹#›</a:t>
            </a:fld>
            <a:endParaRPr lang="en-US"/>
          </a:p>
        </p:txBody>
      </p:sp>
    </p:spTree>
    <p:extLst>
      <p:ext uri="{BB962C8B-B14F-4D97-AF65-F5344CB8AC3E}">
        <p14:creationId xmlns:p14="http://schemas.microsoft.com/office/powerpoint/2010/main" val="2691762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233F-B082-4AAB-9B42-1DE79F79E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EC628A-3CA8-4306-9560-9C85A0B0D6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2FF10D-04AC-4A25-8F86-2A5E1EFA846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DD081-116A-4654-9862-3C3F560872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7C4734-EA46-4E03-BB51-70DC5DD931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B7A89F-2370-4584-A9D3-23C219E57C4D}"/>
              </a:ext>
            </a:extLst>
          </p:cNvPr>
          <p:cNvSpPr>
            <a:spLocks noGrp="1"/>
          </p:cNvSpPr>
          <p:nvPr>
            <p:ph type="dt" sz="half" idx="10"/>
          </p:nvPr>
        </p:nvSpPr>
        <p:spPr/>
        <p:txBody>
          <a:bodyPr/>
          <a:lstStyle/>
          <a:p>
            <a:fld id="{4A05BAF3-6AC7-4162-ADEF-A5FF6E8DD31F}" type="datetimeFigureOut">
              <a:rPr lang="en-US" smtClean="0"/>
              <a:t>12/6/2021</a:t>
            </a:fld>
            <a:endParaRPr lang="en-US"/>
          </a:p>
        </p:txBody>
      </p:sp>
      <p:sp>
        <p:nvSpPr>
          <p:cNvPr id="8" name="Footer Placeholder 7">
            <a:extLst>
              <a:ext uri="{FF2B5EF4-FFF2-40B4-BE49-F238E27FC236}">
                <a16:creationId xmlns:a16="http://schemas.microsoft.com/office/drawing/2014/main" id="{9A758B0F-72A8-440F-BFB4-DD8B545CFA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38E18E-4AFA-4920-A986-D0A836437091}"/>
              </a:ext>
            </a:extLst>
          </p:cNvPr>
          <p:cNvSpPr>
            <a:spLocks noGrp="1"/>
          </p:cNvSpPr>
          <p:nvPr>
            <p:ph type="sldNum" sz="quarter" idx="12"/>
          </p:nvPr>
        </p:nvSpPr>
        <p:spPr/>
        <p:txBody>
          <a:bodyPr/>
          <a:lstStyle/>
          <a:p>
            <a:fld id="{FA506999-DEAF-4E18-8CE3-A4EDD40C7CDA}" type="slidenum">
              <a:rPr lang="en-US" smtClean="0"/>
              <a:t>‹#›</a:t>
            </a:fld>
            <a:endParaRPr lang="en-US"/>
          </a:p>
        </p:txBody>
      </p:sp>
    </p:spTree>
    <p:extLst>
      <p:ext uri="{BB962C8B-B14F-4D97-AF65-F5344CB8AC3E}">
        <p14:creationId xmlns:p14="http://schemas.microsoft.com/office/powerpoint/2010/main" val="713813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C370-1CA3-41B9-9432-8602DA3896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93A27A-A2B4-49FB-B81A-5AFDDEBD1E0F}"/>
              </a:ext>
            </a:extLst>
          </p:cNvPr>
          <p:cNvSpPr>
            <a:spLocks noGrp="1"/>
          </p:cNvSpPr>
          <p:nvPr>
            <p:ph type="dt" sz="half" idx="10"/>
          </p:nvPr>
        </p:nvSpPr>
        <p:spPr/>
        <p:txBody>
          <a:bodyPr/>
          <a:lstStyle/>
          <a:p>
            <a:fld id="{4A05BAF3-6AC7-4162-ADEF-A5FF6E8DD31F}" type="datetimeFigureOut">
              <a:rPr lang="en-US" smtClean="0"/>
              <a:t>12/6/2021</a:t>
            </a:fld>
            <a:endParaRPr lang="en-US"/>
          </a:p>
        </p:txBody>
      </p:sp>
      <p:sp>
        <p:nvSpPr>
          <p:cNvPr id="4" name="Footer Placeholder 3">
            <a:extLst>
              <a:ext uri="{FF2B5EF4-FFF2-40B4-BE49-F238E27FC236}">
                <a16:creationId xmlns:a16="http://schemas.microsoft.com/office/drawing/2014/main" id="{E6D2C71F-A197-4BF7-8AD6-846C831D30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0574A2-BC02-4351-834B-866352B143A5}"/>
              </a:ext>
            </a:extLst>
          </p:cNvPr>
          <p:cNvSpPr>
            <a:spLocks noGrp="1"/>
          </p:cNvSpPr>
          <p:nvPr>
            <p:ph type="sldNum" sz="quarter" idx="12"/>
          </p:nvPr>
        </p:nvSpPr>
        <p:spPr/>
        <p:txBody>
          <a:bodyPr/>
          <a:lstStyle/>
          <a:p>
            <a:fld id="{FA506999-DEAF-4E18-8CE3-A4EDD40C7CDA}" type="slidenum">
              <a:rPr lang="en-US" smtClean="0"/>
              <a:t>‹#›</a:t>
            </a:fld>
            <a:endParaRPr lang="en-US"/>
          </a:p>
        </p:txBody>
      </p:sp>
    </p:spTree>
    <p:extLst>
      <p:ext uri="{BB962C8B-B14F-4D97-AF65-F5344CB8AC3E}">
        <p14:creationId xmlns:p14="http://schemas.microsoft.com/office/powerpoint/2010/main" val="2237881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0BBCF4-3F13-42AB-B87E-824D9FEA1A3D}"/>
              </a:ext>
            </a:extLst>
          </p:cNvPr>
          <p:cNvSpPr>
            <a:spLocks noGrp="1"/>
          </p:cNvSpPr>
          <p:nvPr>
            <p:ph type="dt" sz="half" idx="10"/>
          </p:nvPr>
        </p:nvSpPr>
        <p:spPr/>
        <p:txBody>
          <a:bodyPr/>
          <a:lstStyle/>
          <a:p>
            <a:fld id="{4A05BAF3-6AC7-4162-ADEF-A5FF6E8DD31F}" type="datetimeFigureOut">
              <a:rPr lang="en-US" smtClean="0"/>
              <a:t>12/6/2021</a:t>
            </a:fld>
            <a:endParaRPr lang="en-US"/>
          </a:p>
        </p:txBody>
      </p:sp>
      <p:sp>
        <p:nvSpPr>
          <p:cNvPr id="3" name="Footer Placeholder 2">
            <a:extLst>
              <a:ext uri="{FF2B5EF4-FFF2-40B4-BE49-F238E27FC236}">
                <a16:creationId xmlns:a16="http://schemas.microsoft.com/office/drawing/2014/main" id="{61069D82-9957-4B16-BF94-C9640264D3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3F6FB7-BD30-479F-9FDC-59AE90DD8CD2}"/>
              </a:ext>
            </a:extLst>
          </p:cNvPr>
          <p:cNvSpPr>
            <a:spLocks noGrp="1"/>
          </p:cNvSpPr>
          <p:nvPr>
            <p:ph type="sldNum" sz="quarter" idx="12"/>
          </p:nvPr>
        </p:nvSpPr>
        <p:spPr/>
        <p:txBody>
          <a:bodyPr/>
          <a:lstStyle/>
          <a:p>
            <a:fld id="{FA506999-DEAF-4E18-8CE3-A4EDD40C7CDA}" type="slidenum">
              <a:rPr lang="en-US" smtClean="0"/>
              <a:t>‹#›</a:t>
            </a:fld>
            <a:endParaRPr lang="en-US"/>
          </a:p>
        </p:txBody>
      </p:sp>
    </p:spTree>
    <p:extLst>
      <p:ext uri="{BB962C8B-B14F-4D97-AF65-F5344CB8AC3E}">
        <p14:creationId xmlns:p14="http://schemas.microsoft.com/office/powerpoint/2010/main" val="3726652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A31A-9686-453A-8EAE-441DD794C1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80AEED-14DB-4590-B5F5-A6CD53A47D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023B97-CB7F-4304-9DC3-96285D013A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6B4E23-067D-4A1B-A438-9F54443270D6}"/>
              </a:ext>
            </a:extLst>
          </p:cNvPr>
          <p:cNvSpPr>
            <a:spLocks noGrp="1"/>
          </p:cNvSpPr>
          <p:nvPr>
            <p:ph type="dt" sz="half" idx="10"/>
          </p:nvPr>
        </p:nvSpPr>
        <p:spPr/>
        <p:txBody>
          <a:bodyPr/>
          <a:lstStyle/>
          <a:p>
            <a:fld id="{4A05BAF3-6AC7-4162-ADEF-A5FF6E8DD31F}" type="datetimeFigureOut">
              <a:rPr lang="en-US" smtClean="0"/>
              <a:t>12/6/2021</a:t>
            </a:fld>
            <a:endParaRPr lang="en-US"/>
          </a:p>
        </p:txBody>
      </p:sp>
      <p:sp>
        <p:nvSpPr>
          <p:cNvPr id="6" name="Footer Placeholder 5">
            <a:extLst>
              <a:ext uri="{FF2B5EF4-FFF2-40B4-BE49-F238E27FC236}">
                <a16:creationId xmlns:a16="http://schemas.microsoft.com/office/drawing/2014/main" id="{1A03CD7B-5DAA-422C-97AD-D3152FB885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BC2F02-9226-4315-A829-4A094AA50EFE}"/>
              </a:ext>
            </a:extLst>
          </p:cNvPr>
          <p:cNvSpPr>
            <a:spLocks noGrp="1"/>
          </p:cNvSpPr>
          <p:nvPr>
            <p:ph type="sldNum" sz="quarter" idx="12"/>
          </p:nvPr>
        </p:nvSpPr>
        <p:spPr/>
        <p:txBody>
          <a:bodyPr/>
          <a:lstStyle/>
          <a:p>
            <a:fld id="{FA506999-DEAF-4E18-8CE3-A4EDD40C7CDA}" type="slidenum">
              <a:rPr lang="en-US" smtClean="0"/>
              <a:t>‹#›</a:t>
            </a:fld>
            <a:endParaRPr lang="en-US"/>
          </a:p>
        </p:txBody>
      </p:sp>
    </p:spTree>
    <p:extLst>
      <p:ext uri="{BB962C8B-B14F-4D97-AF65-F5344CB8AC3E}">
        <p14:creationId xmlns:p14="http://schemas.microsoft.com/office/powerpoint/2010/main" val="4038565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576E-3B9B-4411-B7DD-2B6969543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11004E-E0A0-4C7A-B9AF-F39EDB3E6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0CF5BD-3DF3-4CA9-86A1-05B896E548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1F3DF0-F302-4DDB-91E0-B7EC84EDCF1B}"/>
              </a:ext>
            </a:extLst>
          </p:cNvPr>
          <p:cNvSpPr>
            <a:spLocks noGrp="1"/>
          </p:cNvSpPr>
          <p:nvPr>
            <p:ph type="dt" sz="half" idx="10"/>
          </p:nvPr>
        </p:nvSpPr>
        <p:spPr/>
        <p:txBody>
          <a:bodyPr/>
          <a:lstStyle/>
          <a:p>
            <a:fld id="{4A05BAF3-6AC7-4162-ADEF-A5FF6E8DD31F}" type="datetimeFigureOut">
              <a:rPr lang="en-US" smtClean="0"/>
              <a:t>12/6/2021</a:t>
            </a:fld>
            <a:endParaRPr lang="en-US"/>
          </a:p>
        </p:txBody>
      </p:sp>
      <p:sp>
        <p:nvSpPr>
          <p:cNvPr id="6" name="Footer Placeholder 5">
            <a:extLst>
              <a:ext uri="{FF2B5EF4-FFF2-40B4-BE49-F238E27FC236}">
                <a16:creationId xmlns:a16="http://schemas.microsoft.com/office/drawing/2014/main" id="{FA6FE0C4-AD51-4FAC-B3DE-F95306FFD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6D02B0-373F-4EBC-B702-EF89F3C4F6B4}"/>
              </a:ext>
            </a:extLst>
          </p:cNvPr>
          <p:cNvSpPr>
            <a:spLocks noGrp="1"/>
          </p:cNvSpPr>
          <p:nvPr>
            <p:ph type="sldNum" sz="quarter" idx="12"/>
          </p:nvPr>
        </p:nvSpPr>
        <p:spPr/>
        <p:txBody>
          <a:bodyPr/>
          <a:lstStyle/>
          <a:p>
            <a:fld id="{FA506999-DEAF-4E18-8CE3-A4EDD40C7CDA}" type="slidenum">
              <a:rPr lang="en-US" smtClean="0"/>
              <a:t>‹#›</a:t>
            </a:fld>
            <a:endParaRPr lang="en-US"/>
          </a:p>
        </p:txBody>
      </p:sp>
    </p:spTree>
    <p:extLst>
      <p:ext uri="{BB962C8B-B14F-4D97-AF65-F5344CB8AC3E}">
        <p14:creationId xmlns:p14="http://schemas.microsoft.com/office/powerpoint/2010/main" val="3991849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FAA1CF-6F41-4C4C-B077-8A7FAD9F55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C04842-A1B5-4342-B1E5-028F8F99B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76F8D1-E418-49D1-94FB-729C749A34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05BAF3-6AC7-4162-ADEF-A5FF6E8DD31F}" type="datetimeFigureOut">
              <a:rPr lang="en-US" smtClean="0"/>
              <a:t>12/6/2021</a:t>
            </a:fld>
            <a:endParaRPr lang="en-US"/>
          </a:p>
        </p:txBody>
      </p:sp>
      <p:sp>
        <p:nvSpPr>
          <p:cNvPr id="5" name="Footer Placeholder 4">
            <a:extLst>
              <a:ext uri="{FF2B5EF4-FFF2-40B4-BE49-F238E27FC236}">
                <a16:creationId xmlns:a16="http://schemas.microsoft.com/office/drawing/2014/main" id="{08F443CF-9E7B-4088-B9B0-25B8C1B4B1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C2E878-353F-4C78-9C93-B93F6BE514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506999-DEAF-4E18-8CE3-A4EDD40C7CDA}" type="slidenum">
              <a:rPr lang="en-US" smtClean="0"/>
              <a:t>‹#›</a:t>
            </a:fld>
            <a:endParaRPr lang="en-US"/>
          </a:p>
        </p:txBody>
      </p:sp>
    </p:spTree>
    <p:extLst>
      <p:ext uri="{BB962C8B-B14F-4D97-AF65-F5344CB8AC3E}">
        <p14:creationId xmlns:p14="http://schemas.microsoft.com/office/powerpoint/2010/main" val="2052373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overleaf.com/learn/how-to/How_to_link_your_Overleaf_account_to_Mendeley_and_Zotero" TargetMode="External"/><Relationship Id="rId3" Type="http://schemas.microsoft.com/office/2007/relationships/media" Target="../media/media10.m4a"/><Relationship Id="rId7" Type="http://schemas.openxmlformats.org/officeDocument/2006/relationships/image" Target="../media/image6.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10.m4a"/><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hyperlink" Target="https://www.overleaf.com/learn/how-to/How_to_link_your_Overleaf_account_to_Mendeley_and_Zoter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oregonstate.box.com/v/cooley-samplesyllabus-latex" TargetMode="External"/><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oregonstate.box.com/v/cooley-sumassessment-latex" TargetMode="External"/><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hyperlink" Target="https://oregonstate.box.com/v/cooley-introdoc-activity" TargetMode="External"/><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5.png"/><Relationship Id="rId5" Type="http://schemas.microsoft.com/office/2017/04/relationships/track" Target="../media/track1.vtt"/><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oregonstate.box.com/v/cooley-wikibook-activity" TargetMode="External"/><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3FA9-8B6D-4F12-AAEF-9F38BA58D994}"/>
              </a:ext>
            </a:extLst>
          </p:cNvPr>
          <p:cNvSpPr>
            <a:spLocks noGrp="1"/>
          </p:cNvSpPr>
          <p:nvPr>
            <p:ph type="ctrTitle"/>
          </p:nvPr>
        </p:nvSpPr>
        <p:spPr>
          <a:xfrm>
            <a:off x="1524000" y="572655"/>
            <a:ext cx="9144000" cy="1607272"/>
          </a:xfrm>
        </p:spPr>
        <p:txBody>
          <a:bodyPr>
            <a:normAutofit/>
          </a:bodyPr>
          <a:lstStyle/>
          <a:p>
            <a:r>
              <a:rPr lang="en-US" dirty="0"/>
              <a:t>Online Teaching Portfolio</a:t>
            </a:r>
          </a:p>
        </p:txBody>
      </p:sp>
      <p:sp>
        <p:nvSpPr>
          <p:cNvPr id="3" name="Subtitle 2">
            <a:extLst>
              <a:ext uri="{FF2B5EF4-FFF2-40B4-BE49-F238E27FC236}">
                <a16:creationId xmlns:a16="http://schemas.microsoft.com/office/drawing/2014/main" id="{DAF81D7E-9AC4-45B1-9B68-328FE767BA28}"/>
              </a:ext>
            </a:extLst>
          </p:cNvPr>
          <p:cNvSpPr>
            <a:spLocks noGrp="1"/>
          </p:cNvSpPr>
          <p:nvPr>
            <p:ph type="subTitle" idx="1"/>
          </p:nvPr>
        </p:nvSpPr>
        <p:spPr>
          <a:xfrm>
            <a:off x="1524000" y="2308946"/>
            <a:ext cx="9144000" cy="2512435"/>
          </a:xfrm>
        </p:spPr>
        <p:txBody>
          <a:bodyPr>
            <a:normAutofit/>
          </a:bodyPr>
          <a:lstStyle/>
          <a:p>
            <a:r>
              <a:rPr lang="en-US" sz="2800" dirty="0"/>
              <a:t>Kylene Cooley</a:t>
            </a:r>
          </a:p>
          <a:p>
            <a:endParaRPr lang="en-US" sz="2800" dirty="0"/>
          </a:p>
          <a:p>
            <a:r>
              <a:rPr lang="en-US" sz="2800" dirty="0"/>
              <a:t>A statement of teaching philosophy and samples of course materials</a:t>
            </a:r>
          </a:p>
        </p:txBody>
      </p:sp>
      <p:sp>
        <p:nvSpPr>
          <p:cNvPr id="4" name="TextBox 3">
            <a:extLst>
              <a:ext uri="{FF2B5EF4-FFF2-40B4-BE49-F238E27FC236}">
                <a16:creationId xmlns:a16="http://schemas.microsoft.com/office/drawing/2014/main" id="{F971A4C9-5B34-45BE-AA97-AE4336D7AE34}"/>
              </a:ext>
            </a:extLst>
          </p:cNvPr>
          <p:cNvSpPr txBox="1"/>
          <p:nvPr/>
        </p:nvSpPr>
        <p:spPr>
          <a:xfrm>
            <a:off x="1168400" y="5639014"/>
            <a:ext cx="4284134" cy="646331"/>
          </a:xfrm>
          <a:prstGeom prst="rect">
            <a:avLst/>
          </a:prstGeom>
          <a:noFill/>
        </p:spPr>
        <p:txBody>
          <a:bodyPr wrap="square" rtlCol="0">
            <a:spAutoFit/>
          </a:bodyPr>
          <a:lstStyle/>
          <a:p>
            <a:r>
              <a:rPr lang="en-US" i="1" dirty="0"/>
              <a:t>Note: Audio transcripts are included in the presentation notes.</a:t>
            </a:r>
          </a:p>
        </p:txBody>
      </p:sp>
    </p:spTree>
    <p:extLst>
      <p:ext uri="{BB962C8B-B14F-4D97-AF65-F5344CB8AC3E}">
        <p14:creationId xmlns:p14="http://schemas.microsoft.com/office/powerpoint/2010/main" val="2830077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E469-C87A-482A-8AD9-55E1BF748D95}"/>
              </a:ext>
            </a:extLst>
          </p:cNvPr>
          <p:cNvSpPr>
            <a:spLocks noGrp="1"/>
          </p:cNvSpPr>
          <p:nvPr>
            <p:ph type="title"/>
          </p:nvPr>
        </p:nvSpPr>
        <p:spPr/>
        <p:txBody>
          <a:bodyPr/>
          <a:lstStyle/>
          <a:p>
            <a:r>
              <a:rPr lang="en-US" dirty="0"/>
              <a:t>Streamlining reproducible research</a:t>
            </a:r>
          </a:p>
        </p:txBody>
      </p:sp>
      <p:sp>
        <p:nvSpPr>
          <p:cNvPr id="3" name="Content Placeholder 2">
            <a:extLst>
              <a:ext uri="{FF2B5EF4-FFF2-40B4-BE49-F238E27FC236}">
                <a16:creationId xmlns:a16="http://schemas.microsoft.com/office/drawing/2014/main" id="{D511D973-5519-4F96-901A-DDCFAA09D07B}"/>
              </a:ext>
            </a:extLst>
          </p:cNvPr>
          <p:cNvSpPr>
            <a:spLocks noGrp="1"/>
          </p:cNvSpPr>
          <p:nvPr>
            <p:ph idx="1"/>
          </p:nvPr>
        </p:nvSpPr>
        <p:spPr>
          <a:xfrm>
            <a:off x="838200" y="1503891"/>
            <a:ext cx="10515599" cy="3254375"/>
          </a:xfrm>
        </p:spPr>
        <p:txBody>
          <a:bodyPr/>
          <a:lstStyle/>
          <a:p>
            <a:pPr marL="0" indent="0">
              <a:buNone/>
            </a:pPr>
            <a:r>
              <a:rPr lang="en-US" dirty="0"/>
              <a:t>Integrating references from Mendeley or Zotero with the Overleaf documentation page</a:t>
            </a:r>
          </a:p>
        </p:txBody>
      </p:sp>
      <p:pic>
        <p:nvPicPr>
          <p:cNvPr id="4" name="UsingZotero">
            <a:hlinkClick r:id="" action="ppaction://media"/>
            <a:extLst>
              <a:ext uri="{FF2B5EF4-FFF2-40B4-BE49-F238E27FC236}">
                <a16:creationId xmlns:a16="http://schemas.microsoft.com/office/drawing/2014/main" id="{0A3AD403-ADE4-4F1E-8B65-AC6CB2FA873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49751" y="2523571"/>
            <a:ext cx="6189133" cy="3126801"/>
          </a:xfrm>
          <a:prstGeom prst="rect">
            <a:avLst/>
          </a:prstGeom>
        </p:spPr>
      </p:pic>
      <p:sp>
        <p:nvSpPr>
          <p:cNvPr id="5" name="TextBox 4">
            <a:extLst>
              <a:ext uri="{FF2B5EF4-FFF2-40B4-BE49-F238E27FC236}">
                <a16:creationId xmlns:a16="http://schemas.microsoft.com/office/drawing/2014/main" id="{B5B2A0A6-775E-4DC6-8102-FBFA7033379A}"/>
              </a:ext>
            </a:extLst>
          </p:cNvPr>
          <p:cNvSpPr txBox="1"/>
          <p:nvPr/>
        </p:nvSpPr>
        <p:spPr>
          <a:xfrm>
            <a:off x="426301" y="2472266"/>
            <a:ext cx="3928534" cy="2677656"/>
          </a:xfrm>
          <a:prstGeom prst="rect">
            <a:avLst/>
          </a:prstGeom>
          <a:noFill/>
        </p:spPr>
        <p:txBody>
          <a:bodyPr wrap="square" rtlCol="0">
            <a:spAutoFit/>
          </a:bodyPr>
          <a:lstStyle/>
          <a:p>
            <a:pPr marL="914400" lvl="1" indent="-457200">
              <a:buFont typeface="Arial" panose="020B0604020202020204" pitchFamily="34" charset="0"/>
              <a:buChar char="•"/>
            </a:pPr>
            <a:r>
              <a:rPr lang="en-US" sz="2800" dirty="0"/>
              <a:t>Additional source of answers to common issues</a:t>
            </a:r>
          </a:p>
          <a:p>
            <a:pPr marL="914400" lvl="1" indent="-457200">
              <a:buFont typeface="Arial" panose="020B0604020202020204" pitchFamily="34" charset="0"/>
              <a:buChar char="•"/>
            </a:pPr>
            <a:r>
              <a:rPr lang="en-US" sz="2800" dirty="0"/>
              <a:t>Generates shortened names for reference</a:t>
            </a:r>
          </a:p>
        </p:txBody>
      </p:sp>
      <p:sp>
        <p:nvSpPr>
          <p:cNvPr id="6" name="TextBox 5">
            <a:extLst>
              <a:ext uri="{FF2B5EF4-FFF2-40B4-BE49-F238E27FC236}">
                <a16:creationId xmlns:a16="http://schemas.microsoft.com/office/drawing/2014/main" id="{0F3114A9-A82F-4808-91D5-E89278C4096F}"/>
              </a:ext>
            </a:extLst>
          </p:cNvPr>
          <p:cNvSpPr txBox="1"/>
          <p:nvPr/>
        </p:nvSpPr>
        <p:spPr>
          <a:xfrm rot="10800000" flipV="1">
            <a:off x="4834466" y="5844436"/>
            <a:ext cx="2523066" cy="369332"/>
          </a:xfrm>
          <a:prstGeom prst="rect">
            <a:avLst/>
          </a:prstGeom>
          <a:noFill/>
        </p:spPr>
        <p:txBody>
          <a:bodyPr wrap="square" rtlCol="0">
            <a:spAutoFit/>
          </a:bodyPr>
          <a:lstStyle/>
          <a:p>
            <a:r>
              <a:rPr lang="en-US" i="1" dirty="0">
                <a:hlinkClick r:id="rId8"/>
              </a:rPr>
              <a:t>Using Zotero</a:t>
            </a:r>
            <a:r>
              <a:rPr lang="en-US" dirty="0">
                <a:hlinkClick r:id="rId8"/>
              </a:rPr>
              <a:t>, (n.d.).</a:t>
            </a:r>
            <a:endParaRPr lang="en-US" i="1" dirty="0"/>
          </a:p>
        </p:txBody>
      </p:sp>
      <p:sp>
        <p:nvSpPr>
          <p:cNvPr id="7" name="TextBox 6">
            <a:extLst>
              <a:ext uri="{FF2B5EF4-FFF2-40B4-BE49-F238E27FC236}">
                <a16:creationId xmlns:a16="http://schemas.microsoft.com/office/drawing/2014/main" id="{F6AF0B2F-F252-442A-AFB0-8C7A8BA0FE72}"/>
              </a:ext>
            </a:extLst>
          </p:cNvPr>
          <p:cNvSpPr txBox="1"/>
          <p:nvPr/>
        </p:nvSpPr>
        <p:spPr>
          <a:xfrm flipH="1">
            <a:off x="10638884" y="1158147"/>
            <a:ext cx="1840498" cy="923330"/>
          </a:xfrm>
          <a:prstGeom prst="rect">
            <a:avLst/>
          </a:prstGeom>
          <a:noFill/>
        </p:spPr>
        <p:txBody>
          <a:bodyPr wrap="square" rtlCol="0">
            <a:spAutoFit/>
          </a:bodyPr>
          <a:lstStyle/>
          <a:p>
            <a:r>
              <a:rPr lang="en-US" dirty="0"/>
              <a:t>Click here to restart the narration!</a:t>
            </a:r>
          </a:p>
        </p:txBody>
      </p:sp>
      <p:pic>
        <p:nvPicPr>
          <p:cNvPr id="8" name="Slide 9">
            <a:hlinkClick r:id="" action="ppaction://media"/>
            <a:extLst>
              <a:ext uri="{FF2B5EF4-FFF2-40B4-BE49-F238E27FC236}">
                <a16:creationId xmlns:a16="http://schemas.microsoft.com/office/drawing/2014/main" id="{7FD417C0-C2B8-4150-8583-E593E00653BC}"/>
              </a:ext>
            </a:extLst>
          </p:cNvPr>
          <p:cNvPicPr>
            <a:picLocks noChangeAspect="1"/>
          </p:cNvPicPr>
          <p:nvPr>
            <a:audioFile r:link="rId4"/>
            <p:extLst>
              <p:ext uri="{DAA4B4D4-6D71-4841-9C94-3DE7FCFB9230}">
                <p14:media xmlns:p14="http://schemas.microsoft.com/office/powerpoint/2010/main" r:embed="rId3"/>
              </p:ext>
            </p:extLst>
          </p:nvPr>
        </p:nvPicPr>
        <p:blipFill>
          <a:blip r:embed="rId9">
            <a:biLevel thresh="75000"/>
          </a:blip>
          <a:stretch>
            <a:fillRect/>
          </a:stretch>
        </p:blipFill>
        <p:spPr>
          <a:xfrm>
            <a:off x="10817723" y="518566"/>
            <a:ext cx="487363" cy="487363"/>
          </a:xfrm>
          <a:prstGeom prst="rect">
            <a:avLst/>
          </a:prstGeom>
        </p:spPr>
      </p:pic>
    </p:spTree>
    <p:extLst>
      <p:ext uri="{BB962C8B-B14F-4D97-AF65-F5344CB8AC3E}">
        <p14:creationId xmlns:p14="http://schemas.microsoft.com/office/powerpoint/2010/main" val="326957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48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audio>
              <p:cMediaNode vol="80000">
                <p:cTn id="13"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B2E9-4B3D-4D6B-8C3D-14EE10F522CA}"/>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55FA0EF0-DD2D-4659-9FFB-494A1DA737C9}"/>
              </a:ext>
            </a:extLst>
          </p:cNvPr>
          <p:cNvSpPr>
            <a:spLocks noGrp="1"/>
          </p:cNvSpPr>
          <p:nvPr>
            <p:ph idx="1"/>
          </p:nvPr>
        </p:nvSpPr>
        <p:spPr/>
        <p:txBody>
          <a:bodyPr/>
          <a:lstStyle/>
          <a:p>
            <a:pPr marL="0" indent="0">
              <a:buNone/>
            </a:pPr>
            <a:r>
              <a:rPr lang="en-US" i="1" dirty="0"/>
              <a:t>Using Zotero</a:t>
            </a:r>
            <a:r>
              <a:rPr lang="en-US" dirty="0"/>
              <a:t> [Video]. (n.d.). Overleaf. Retrieved November 26, 2021, from </a:t>
            </a:r>
            <a:r>
              <a:rPr lang="en-US" dirty="0">
                <a:hlinkClick r:id="rId2"/>
              </a:rPr>
              <a:t>https://www.overleaf.com/learn/how-to/How_to_link_your_Overleaf_account_to_Mendeley_and_Zotero</a:t>
            </a:r>
            <a:r>
              <a:rPr lang="en-US" dirty="0"/>
              <a:t>. </a:t>
            </a:r>
          </a:p>
        </p:txBody>
      </p:sp>
    </p:spTree>
    <p:extLst>
      <p:ext uri="{BB962C8B-B14F-4D97-AF65-F5344CB8AC3E}">
        <p14:creationId xmlns:p14="http://schemas.microsoft.com/office/powerpoint/2010/main" val="391189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3528-4FE5-49EA-8AB3-1B67984144C1}"/>
              </a:ext>
            </a:extLst>
          </p:cNvPr>
          <p:cNvSpPr>
            <a:spLocks noGrp="1"/>
          </p:cNvSpPr>
          <p:nvPr>
            <p:ph type="title"/>
          </p:nvPr>
        </p:nvSpPr>
        <p:spPr>
          <a:xfrm>
            <a:off x="838199" y="365125"/>
            <a:ext cx="10964333" cy="3440257"/>
          </a:xfrm>
        </p:spPr>
        <p:txBody>
          <a:bodyPr anchor="t">
            <a:normAutofit/>
          </a:bodyPr>
          <a:lstStyle/>
          <a:p>
            <a:r>
              <a:rPr lang="en-US" sz="5200" dirty="0"/>
              <a:t>Hello, and welcome to my online teaching portfolio. </a:t>
            </a:r>
            <a:br>
              <a:rPr lang="en-US" dirty="0"/>
            </a:br>
            <a:endParaRPr lang="en-US" dirty="0"/>
          </a:p>
        </p:txBody>
      </p:sp>
      <p:sp>
        <p:nvSpPr>
          <p:cNvPr id="3" name="Content Placeholder 2">
            <a:extLst>
              <a:ext uri="{FF2B5EF4-FFF2-40B4-BE49-F238E27FC236}">
                <a16:creationId xmlns:a16="http://schemas.microsoft.com/office/drawing/2014/main" id="{CC0E7868-222B-4BD3-A5E8-4C5F5BE97075}"/>
              </a:ext>
            </a:extLst>
          </p:cNvPr>
          <p:cNvSpPr>
            <a:spLocks noGrp="1"/>
          </p:cNvSpPr>
          <p:nvPr>
            <p:ph idx="1"/>
          </p:nvPr>
        </p:nvSpPr>
        <p:spPr>
          <a:xfrm>
            <a:off x="838199" y="2361911"/>
            <a:ext cx="10515600" cy="4130964"/>
          </a:xfrm>
        </p:spPr>
        <p:txBody>
          <a:bodyPr>
            <a:normAutofit/>
          </a:bodyPr>
          <a:lstStyle/>
          <a:p>
            <a:pPr marL="0" indent="0">
              <a:buNone/>
            </a:pPr>
            <a:r>
              <a:rPr lang="en-US" sz="4000" dirty="0"/>
              <a:t>Selection of works contained here:</a:t>
            </a:r>
          </a:p>
          <a:p>
            <a:r>
              <a:rPr lang="en-US" sz="4000" dirty="0"/>
              <a:t>Activities</a:t>
            </a:r>
          </a:p>
          <a:p>
            <a:r>
              <a:rPr lang="en-US" sz="4000" dirty="0"/>
              <a:t>Assessments</a:t>
            </a:r>
          </a:p>
          <a:p>
            <a:r>
              <a:rPr lang="en-US" sz="4000" dirty="0"/>
              <a:t>Principles </a:t>
            </a:r>
          </a:p>
          <a:p>
            <a:r>
              <a:rPr lang="en-US" sz="4000" dirty="0"/>
              <a:t>Plan for a course to teach LaTeX</a:t>
            </a:r>
          </a:p>
          <a:p>
            <a:pPr lvl="1"/>
            <a:r>
              <a:rPr lang="en-US" sz="4000" dirty="0"/>
              <a:t>A free typesetting language</a:t>
            </a:r>
          </a:p>
        </p:txBody>
      </p:sp>
      <p:pic>
        <p:nvPicPr>
          <p:cNvPr id="4" name="Slide 2">
            <a:hlinkClick r:id="" action="ppaction://media"/>
            <a:extLst>
              <a:ext uri="{FF2B5EF4-FFF2-40B4-BE49-F238E27FC236}">
                <a16:creationId xmlns:a16="http://schemas.microsoft.com/office/drawing/2014/main" id="{DF4DC2EC-EBD1-42A0-9E3C-7FA56F65DE4C}"/>
              </a:ext>
            </a:extLst>
          </p:cNvPr>
          <p:cNvPicPr>
            <a:picLocks noChangeAspect="1"/>
          </p:cNvPicPr>
          <p:nvPr>
            <a:audioFile r:link="rId2"/>
            <p:extLst>
              <p:ext uri="{DAA4B4D4-6D71-4841-9C94-3DE7FCFB9230}">
                <p14:media xmlns:p14="http://schemas.microsoft.com/office/powerpoint/2010/main" r:embed="rId1"/>
              </p:ext>
            </p:extLst>
          </p:nvPr>
        </p:nvPicPr>
        <p:blipFill>
          <a:blip r:embed="rId5">
            <a:biLevel thresh="75000"/>
          </a:blip>
          <a:stretch>
            <a:fillRect/>
          </a:stretch>
        </p:blipFill>
        <p:spPr>
          <a:xfrm>
            <a:off x="11006135" y="542695"/>
            <a:ext cx="487363" cy="487363"/>
          </a:xfrm>
          <a:prstGeom prst="rect">
            <a:avLst/>
          </a:prstGeom>
        </p:spPr>
      </p:pic>
      <p:sp>
        <p:nvSpPr>
          <p:cNvPr id="5" name="TextBox 4">
            <a:extLst>
              <a:ext uri="{FF2B5EF4-FFF2-40B4-BE49-F238E27FC236}">
                <a16:creationId xmlns:a16="http://schemas.microsoft.com/office/drawing/2014/main" id="{C2C12922-F6FE-42B9-8EB8-B7EE213EB1F6}"/>
              </a:ext>
            </a:extLst>
          </p:cNvPr>
          <p:cNvSpPr txBox="1"/>
          <p:nvPr/>
        </p:nvSpPr>
        <p:spPr>
          <a:xfrm flipH="1">
            <a:off x="10384837" y="1207628"/>
            <a:ext cx="1840498" cy="923330"/>
          </a:xfrm>
          <a:prstGeom prst="rect">
            <a:avLst/>
          </a:prstGeom>
          <a:noFill/>
        </p:spPr>
        <p:txBody>
          <a:bodyPr wrap="square" rtlCol="0">
            <a:spAutoFit/>
          </a:bodyPr>
          <a:lstStyle/>
          <a:p>
            <a:r>
              <a:rPr lang="en-US" dirty="0"/>
              <a:t>Click here to restart the narration!</a:t>
            </a:r>
          </a:p>
        </p:txBody>
      </p:sp>
    </p:spTree>
    <p:extLst>
      <p:ext uri="{BB962C8B-B14F-4D97-AF65-F5344CB8AC3E}">
        <p14:creationId xmlns:p14="http://schemas.microsoft.com/office/powerpoint/2010/main" val="27208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5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07204-F1E4-4BB7-ACFD-4EA19475826B}"/>
              </a:ext>
            </a:extLst>
          </p:cNvPr>
          <p:cNvSpPr>
            <a:spLocks noGrp="1"/>
          </p:cNvSpPr>
          <p:nvPr>
            <p:ph type="title"/>
          </p:nvPr>
        </p:nvSpPr>
        <p:spPr/>
        <p:txBody>
          <a:bodyPr/>
          <a:lstStyle/>
          <a:p>
            <a:r>
              <a:rPr lang="en-US" dirty="0"/>
              <a:t>This course was born out of a conversation… </a:t>
            </a:r>
          </a:p>
        </p:txBody>
      </p:sp>
      <p:sp>
        <p:nvSpPr>
          <p:cNvPr id="3" name="Content Placeholder 2">
            <a:extLst>
              <a:ext uri="{FF2B5EF4-FFF2-40B4-BE49-F238E27FC236}">
                <a16:creationId xmlns:a16="http://schemas.microsoft.com/office/drawing/2014/main" id="{6C60AD37-8355-4219-ACB8-6D458953A6B4}"/>
              </a:ext>
            </a:extLst>
          </p:cNvPr>
          <p:cNvSpPr>
            <a:spLocks noGrp="1"/>
          </p:cNvSpPr>
          <p:nvPr>
            <p:ph idx="1"/>
          </p:nvPr>
        </p:nvSpPr>
        <p:spPr>
          <a:xfrm>
            <a:off x="838200" y="1960562"/>
            <a:ext cx="10515600" cy="4351338"/>
          </a:xfrm>
        </p:spPr>
        <p:txBody>
          <a:bodyPr>
            <a:normAutofit/>
          </a:bodyPr>
          <a:lstStyle/>
          <a:p>
            <a:pPr marL="0" indent="0">
              <a:buNone/>
            </a:pPr>
            <a:r>
              <a:rPr lang="en-US" dirty="0"/>
              <a:t>Problem: Writing a thesis in Microsoft Word and leaving the figure references blank until finished editing </a:t>
            </a:r>
          </a:p>
          <a:p>
            <a:pPr marL="0" indent="0">
              <a:buNone/>
            </a:pPr>
            <a:endParaRPr lang="en-US" dirty="0"/>
          </a:p>
          <a:p>
            <a:pPr marL="0" indent="0">
              <a:buNone/>
            </a:pPr>
            <a:r>
              <a:rPr lang="en-US" dirty="0"/>
              <a:t>Solution: LaTeX makes it easy and intuitive to include cross-references. </a:t>
            </a:r>
          </a:p>
          <a:p>
            <a:pPr marL="0" indent="0">
              <a:buNone/>
            </a:pPr>
            <a:endParaRPr lang="en-US" dirty="0"/>
          </a:p>
          <a:p>
            <a:pPr marL="0" indent="0">
              <a:buNone/>
            </a:pPr>
            <a:r>
              <a:rPr lang="en-US" dirty="0"/>
              <a:t>What I think often bars people from learning coding-adjacent skills: </a:t>
            </a:r>
          </a:p>
          <a:p>
            <a:r>
              <a:rPr lang="en-US" dirty="0"/>
              <a:t>Steep learning curve </a:t>
            </a:r>
          </a:p>
          <a:p>
            <a:r>
              <a:rPr lang="en-US" dirty="0"/>
              <a:t>Lack time to dive in alone</a:t>
            </a:r>
          </a:p>
          <a:p>
            <a:pPr marL="0" indent="0">
              <a:buNone/>
            </a:pPr>
            <a:endParaRPr lang="en-US" dirty="0"/>
          </a:p>
        </p:txBody>
      </p:sp>
      <p:sp>
        <p:nvSpPr>
          <p:cNvPr id="4" name="TextBox 3">
            <a:extLst>
              <a:ext uri="{FF2B5EF4-FFF2-40B4-BE49-F238E27FC236}">
                <a16:creationId xmlns:a16="http://schemas.microsoft.com/office/drawing/2014/main" id="{FF07B597-6E0F-4C1D-B726-F9112344E0C4}"/>
              </a:ext>
            </a:extLst>
          </p:cNvPr>
          <p:cNvSpPr txBox="1"/>
          <p:nvPr/>
        </p:nvSpPr>
        <p:spPr>
          <a:xfrm flipH="1">
            <a:off x="9284170" y="5388570"/>
            <a:ext cx="1840498" cy="923330"/>
          </a:xfrm>
          <a:prstGeom prst="rect">
            <a:avLst/>
          </a:prstGeom>
          <a:noFill/>
        </p:spPr>
        <p:txBody>
          <a:bodyPr wrap="square" rtlCol="0">
            <a:spAutoFit/>
          </a:bodyPr>
          <a:lstStyle/>
          <a:p>
            <a:r>
              <a:rPr lang="en-US" dirty="0"/>
              <a:t>Click here to restart the narration!</a:t>
            </a:r>
          </a:p>
        </p:txBody>
      </p:sp>
      <p:pic>
        <p:nvPicPr>
          <p:cNvPr id="6" name="Slide 3">
            <a:hlinkClick r:id="" action="ppaction://media"/>
            <a:extLst>
              <a:ext uri="{FF2B5EF4-FFF2-40B4-BE49-F238E27FC236}">
                <a16:creationId xmlns:a16="http://schemas.microsoft.com/office/drawing/2014/main" id="{692DEF58-548A-489F-9141-C6BDA833CBCB}"/>
              </a:ext>
            </a:extLst>
          </p:cNvPr>
          <p:cNvPicPr>
            <a:picLocks noChangeAspect="1"/>
          </p:cNvPicPr>
          <p:nvPr>
            <a:audioFile r:link="rId2"/>
            <p:extLst>
              <p:ext uri="{DAA4B4D4-6D71-4841-9C94-3DE7FCFB9230}">
                <p14:media xmlns:p14="http://schemas.microsoft.com/office/powerpoint/2010/main" r:embed="rId1"/>
              </p:ext>
            </p:extLst>
          </p:nvPr>
        </p:nvPicPr>
        <p:blipFill>
          <a:blip r:embed="rId5">
            <a:biLevel thresh="75000"/>
          </a:blip>
          <a:stretch>
            <a:fillRect/>
          </a:stretch>
        </p:blipFill>
        <p:spPr>
          <a:xfrm>
            <a:off x="10880986" y="5606553"/>
            <a:ext cx="487363" cy="487363"/>
          </a:xfrm>
          <a:prstGeom prst="rect">
            <a:avLst/>
          </a:prstGeom>
        </p:spPr>
      </p:pic>
    </p:spTree>
    <p:extLst>
      <p:ext uri="{BB962C8B-B14F-4D97-AF65-F5344CB8AC3E}">
        <p14:creationId xmlns:p14="http://schemas.microsoft.com/office/powerpoint/2010/main" val="2577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47A5-7C44-4159-B66A-02E676BA0C38}"/>
              </a:ext>
            </a:extLst>
          </p:cNvPr>
          <p:cNvSpPr>
            <a:spLocks noGrp="1"/>
          </p:cNvSpPr>
          <p:nvPr>
            <p:ph type="title"/>
          </p:nvPr>
        </p:nvSpPr>
        <p:spPr/>
        <p:txBody>
          <a:bodyPr/>
          <a:lstStyle/>
          <a:p>
            <a:r>
              <a:rPr lang="en-US" dirty="0"/>
              <a:t>LaTeX for Any Discipline</a:t>
            </a:r>
          </a:p>
        </p:txBody>
      </p:sp>
      <p:sp>
        <p:nvSpPr>
          <p:cNvPr id="3" name="Content Placeholder 2">
            <a:extLst>
              <a:ext uri="{FF2B5EF4-FFF2-40B4-BE49-F238E27FC236}">
                <a16:creationId xmlns:a16="http://schemas.microsoft.com/office/drawing/2014/main" id="{CD4410F5-8411-4E68-A82A-C10217913081}"/>
              </a:ext>
            </a:extLst>
          </p:cNvPr>
          <p:cNvSpPr>
            <a:spLocks noGrp="1"/>
          </p:cNvSpPr>
          <p:nvPr>
            <p:ph idx="1"/>
          </p:nvPr>
        </p:nvSpPr>
        <p:spPr>
          <a:xfrm>
            <a:off x="838200" y="1690688"/>
            <a:ext cx="10515600" cy="4802187"/>
          </a:xfrm>
        </p:spPr>
        <p:txBody>
          <a:bodyPr>
            <a:normAutofit/>
          </a:bodyPr>
          <a:lstStyle/>
          <a:p>
            <a:pPr marL="0" indent="0">
              <a:buNone/>
            </a:pPr>
            <a:r>
              <a:rPr lang="en-US" dirty="0"/>
              <a:t>Who is it for?</a:t>
            </a:r>
          </a:p>
          <a:p>
            <a:r>
              <a:rPr lang="en-US" dirty="0"/>
              <a:t>Anyone writing scholarly or independent works </a:t>
            </a:r>
          </a:p>
          <a:p>
            <a:r>
              <a:rPr lang="en-US" dirty="0"/>
              <a:t>Often references figures, cites sources, and types math or tables</a:t>
            </a:r>
          </a:p>
          <a:p>
            <a:pPr marL="0" indent="0">
              <a:buNone/>
            </a:pPr>
            <a:endParaRPr lang="en-US" dirty="0"/>
          </a:p>
          <a:p>
            <a:pPr marL="0" indent="0">
              <a:buNone/>
            </a:pPr>
            <a:r>
              <a:rPr lang="en-US" dirty="0"/>
              <a:t>How does it work?</a:t>
            </a:r>
          </a:p>
          <a:p>
            <a:r>
              <a:rPr lang="en-US" dirty="0"/>
              <a:t>Demonstrating tools </a:t>
            </a:r>
          </a:p>
          <a:p>
            <a:r>
              <a:rPr lang="en-US" dirty="0"/>
              <a:t>Encourage progress in thesis research and writing </a:t>
            </a:r>
          </a:p>
          <a:p>
            <a:r>
              <a:rPr lang="en-US" dirty="0"/>
              <a:t>Backwards design model </a:t>
            </a:r>
          </a:p>
          <a:p>
            <a:r>
              <a:rPr lang="en-US" dirty="0"/>
              <a:t>Student feedback determines exact topic order</a:t>
            </a:r>
          </a:p>
        </p:txBody>
      </p:sp>
      <p:sp>
        <p:nvSpPr>
          <p:cNvPr id="4" name="TextBox 3">
            <a:extLst>
              <a:ext uri="{FF2B5EF4-FFF2-40B4-BE49-F238E27FC236}">
                <a16:creationId xmlns:a16="http://schemas.microsoft.com/office/drawing/2014/main" id="{468A3CA7-E187-4632-9098-983629958200}"/>
              </a:ext>
            </a:extLst>
          </p:cNvPr>
          <p:cNvSpPr txBox="1"/>
          <p:nvPr/>
        </p:nvSpPr>
        <p:spPr>
          <a:xfrm flipH="1">
            <a:off x="10384837" y="1207628"/>
            <a:ext cx="1840498" cy="923330"/>
          </a:xfrm>
          <a:prstGeom prst="rect">
            <a:avLst/>
          </a:prstGeom>
          <a:noFill/>
        </p:spPr>
        <p:txBody>
          <a:bodyPr wrap="square" rtlCol="0">
            <a:spAutoFit/>
          </a:bodyPr>
          <a:lstStyle/>
          <a:p>
            <a:r>
              <a:rPr lang="en-US" dirty="0"/>
              <a:t>Click here to restart the narration!</a:t>
            </a:r>
          </a:p>
        </p:txBody>
      </p:sp>
      <p:pic>
        <p:nvPicPr>
          <p:cNvPr id="5" name="Slide 4">
            <a:hlinkClick r:id="" action="ppaction://media"/>
            <a:extLst>
              <a:ext uri="{FF2B5EF4-FFF2-40B4-BE49-F238E27FC236}">
                <a16:creationId xmlns:a16="http://schemas.microsoft.com/office/drawing/2014/main" id="{46171224-357E-4E90-8E86-47CEF38D5F2D}"/>
              </a:ext>
            </a:extLst>
          </p:cNvPr>
          <p:cNvPicPr>
            <a:picLocks noChangeAspect="1"/>
          </p:cNvPicPr>
          <p:nvPr>
            <a:audioFile r:link="rId2"/>
            <p:extLst>
              <p:ext uri="{DAA4B4D4-6D71-4841-9C94-3DE7FCFB9230}">
                <p14:media xmlns:p14="http://schemas.microsoft.com/office/powerpoint/2010/main" r:embed="rId1"/>
              </p:ext>
            </p:extLst>
          </p:nvPr>
        </p:nvPicPr>
        <p:blipFill>
          <a:blip r:embed="rId5">
            <a:biLevel thresh="75000"/>
          </a:blip>
          <a:stretch>
            <a:fillRect/>
          </a:stretch>
        </p:blipFill>
        <p:spPr>
          <a:xfrm>
            <a:off x="10817723" y="610289"/>
            <a:ext cx="487363" cy="487363"/>
          </a:xfrm>
          <a:prstGeom prst="rect">
            <a:avLst/>
          </a:prstGeom>
        </p:spPr>
      </p:pic>
    </p:spTree>
    <p:extLst>
      <p:ext uri="{BB962C8B-B14F-4D97-AF65-F5344CB8AC3E}">
        <p14:creationId xmlns:p14="http://schemas.microsoft.com/office/powerpoint/2010/main" val="129828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8F36-E7F3-490D-A366-9527FEA48733}"/>
              </a:ext>
            </a:extLst>
          </p:cNvPr>
          <p:cNvSpPr>
            <a:spLocks noGrp="1"/>
          </p:cNvSpPr>
          <p:nvPr>
            <p:ph type="title"/>
          </p:nvPr>
        </p:nvSpPr>
        <p:spPr/>
        <p:txBody>
          <a:bodyPr/>
          <a:lstStyle/>
          <a:p>
            <a:r>
              <a:rPr lang="en-US" dirty="0"/>
              <a:t>Course Syllabus Content</a:t>
            </a:r>
          </a:p>
        </p:txBody>
      </p:sp>
      <p:sp>
        <p:nvSpPr>
          <p:cNvPr id="3" name="Content Placeholder 2">
            <a:extLst>
              <a:ext uri="{FF2B5EF4-FFF2-40B4-BE49-F238E27FC236}">
                <a16:creationId xmlns:a16="http://schemas.microsoft.com/office/drawing/2014/main" id="{5A390674-027C-4237-B100-E3BBC816A220}"/>
              </a:ext>
            </a:extLst>
          </p:cNvPr>
          <p:cNvSpPr>
            <a:spLocks noGrp="1"/>
          </p:cNvSpPr>
          <p:nvPr>
            <p:ph idx="1"/>
          </p:nvPr>
        </p:nvSpPr>
        <p:spPr>
          <a:xfrm>
            <a:off x="838200" y="1825625"/>
            <a:ext cx="5054600" cy="4351338"/>
          </a:xfrm>
        </p:spPr>
        <p:txBody>
          <a:bodyPr/>
          <a:lstStyle/>
          <a:p>
            <a:pPr marL="341313" lvl="1"/>
            <a:r>
              <a:rPr lang="en-US" dirty="0"/>
              <a:t>How the online classroom will function </a:t>
            </a:r>
          </a:p>
          <a:p>
            <a:pPr marL="341313" lvl="1"/>
            <a:r>
              <a:rPr lang="en-US" dirty="0"/>
              <a:t>Content of the course</a:t>
            </a:r>
          </a:p>
          <a:p>
            <a:pPr marL="341313" lvl="1"/>
            <a:r>
              <a:rPr lang="en-US" dirty="0"/>
              <a:t>Skill sets developed</a:t>
            </a:r>
          </a:p>
          <a:p>
            <a:pPr marL="341313" lvl="1"/>
            <a:r>
              <a:rPr lang="en-US" dirty="0"/>
              <a:t>Communication/participation expectations</a:t>
            </a:r>
          </a:p>
          <a:p>
            <a:pPr marL="112713" lvl="1" indent="0">
              <a:buNone/>
            </a:pPr>
            <a:endParaRPr lang="en-US" dirty="0"/>
          </a:p>
          <a:p>
            <a:pPr marL="341313" lvl="1"/>
            <a:r>
              <a:rPr lang="en-US" dirty="0"/>
              <a:t>Course plan is fluid up through first module</a:t>
            </a:r>
          </a:p>
          <a:p>
            <a:pPr marL="341313" lvl="1"/>
            <a:r>
              <a:rPr lang="en-US" dirty="0"/>
              <a:t>Could be accelerated or abbreviated</a:t>
            </a:r>
          </a:p>
        </p:txBody>
      </p:sp>
      <p:sp>
        <p:nvSpPr>
          <p:cNvPr id="6" name="TextBox 5">
            <a:extLst>
              <a:ext uri="{FF2B5EF4-FFF2-40B4-BE49-F238E27FC236}">
                <a16:creationId xmlns:a16="http://schemas.microsoft.com/office/drawing/2014/main" id="{A35CE8C0-CEDE-4FB3-8EEA-0CE0218747E6}"/>
              </a:ext>
            </a:extLst>
          </p:cNvPr>
          <p:cNvSpPr txBox="1"/>
          <p:nvPr/>
        </p:nvSpPr>
        <p:spPr>
          <a:xfrm flipH="1">
            <a:off x="10384837" y="1207628"/>
            <a:ext cx="1840498" cy="923330"/>
          </a:xfrm>
          <a:prstGeom prst="rect">
            <a:avLst/>
          </a:prstGeom>
          <a:noFill/>
        </p:spPr>
        <p:txBody>
          <a:bodyPr wrap="square" rtlCol="0">
            <a:spAutoFit/>
          </a:bodyPr>
          <a:lstStyle/>
          <a:p>
            <a:r>
              <a:rPr lang="en-US" dirty="0"/>
              <a:t>Click here to restart the narration!</a:t>
            </a:r>
          </a:p>
        </p:txBody>
      </p:sp>
      <p:pic>
        <p:nvPicPr>
          <p:cNvPr id="7" name="Slide 5">
            <a:hlinkClick r:id="" action="ppaction://media"/>
            <a:extLst>
              <a:ext uri="{FF2B5EF4-FFF2-40B4-BE49-F238E27FC236}">
                <a16:creationId xmlns:a16="http://schemas.microsoft.com/office/drawing/2014/main" id="{F60ED819-428A-4004-96A3-85DB2EDB4297}"/>
              </a:ext>
            </a:extLst>
          </p:cNvPr>
          <p:cNvPicPr>
            <a:picLocks noChangeAspect="1"/>
          </p:cNvPicPr>
          <p:nvPr>
            <a:audioFile r:link="rId2"/>
            <p:extLst>
              <p:ext uri="{DAA4B4D4-6D71-4841-9C94-3DE7FCFB9230}">
                <p14:media xmlns:p14="http://schemas.microsoft.com/office/powerpoint/2010/main" r:embed="rId1"/>
              </p:ext>
            </p:extLst>
          </p:nvPr>
        </p:nvPicPr>
        <p:blipFill>
          <a:blip r:embed="rId5">
            <a:biLevel thresh="75000"/>
          </a:blip>
          <a:stretch>
            <a:fillRect/>
          </a:stretch>
        </p:blipFill>
        <p:spPr>
          <a:xfrm>
            <a:off x="10817723" y="523676"/>
            <a:ext cx="487363" cy="487363"/>
          </a:xfrm>
          <a:prstGeom prst="rect">
            <a:avLst/>
          </a:prstGeom>
        </p:spPr>
      </p:pic>
      <p:pic>
        <p:nvPicPr>
          <p:cNvPr id="8" name="Graphic 7" descr="Paper">
            <a:hlinkClick r:id="rId6"/>
            <a:extLst>
              <a:ext uri="{FF2B5EF4-FFF2-40B4-BE49-F238E27FC236}">
                <a16:creationId xmlns:a16="http://schemas.microsoft.com/office/drawing/2014/main" id="{21453B80-7BA9-4FA9-B229-69550EE5CD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77145" y="1970290"/>
            <a:ext cx="1821126" cy="1821126"/>
          </a:xfrm>
          <a:prstGeom prst="rect">
            <a:avLst/>
          </a:prstGeom>
        </p:spPr>
      </p:pic>
      <p:sp>
        <p:nvSpPr>
          <p:cNvPr id="9" name="TextBox 8">
            <a:extLst>
              <a:ext uri="{FF2B5EF4-FFF2-40B4-BE49-F238E27FC236}">
                <a16:creationId xmlns:a16="http://schemas.microsoft.com/office/drawing/2014/main" id="{CEDB2A57-B8A6-4824-B153-D9DFAFD39FBC}"/>
              </a:ext>
            </a:extLst>
          </p:cNvPr>
          <p:cNvSpPr txBox="1"/>
          <p:nvPr/>
        </p:nvSpPr>
        <p:spPr>
          <a:xfrm>
            <a:off x="7685398" y="4165920"/>
            <a:ext cx="3004620" cy="830997"/>
          </a:xfrm>
          <a:prstGeom prst="rect">
            <a:avLst/>
          </a:prstGeom>
          <a:noFill/>
        </p:spPr>
        <p:txBody>
          <a:bodyPr wrap="square" rtlCol="0">
            <a:spAutoFit/>
          </a:bodyPr>
          <a:lstStyle/>
          <a:p>
            <a:pPr algn="ctr"/>
            <a:r>
              <a:rPr lang="en-US" sz="2400" dirty="0"/>
              <a:t>Click to view the PDF linked above</a:t>
            </a:r>
          </a:p>
        </p:txBody>
      </p:sp>
    </p:spTree>
    <p:extLst>
      <p:ext uri="{BB962C8B-B14F-4D97-AF65-F5344CB8AC3E}">
        <p14:creationId xmlns:p14="http://schemas.microsoft.com/office/powerpoint/2010/main" val="24710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D17C-7264-4BDA-9941-C5D7ACEC272B}"/>
              </a:ext>
            </a:extLst>
          </p:cNvPr>
          <p:cNvSpPr>
            <a:spLocks noGrp="1"/>
          </p:cNvSpPr>
          <p:nvPr>
            <p:ph type="title"/>
          </p:nvPr>
        </p:nvSpPr>
        <p:spPr/>
        <p:txBody>
          <a:bodyPr/>
          <a:lstStyle/>
          <a:p>
            <a:r>
              <a:rPr lang="en-US" dirty="0"/>
              <a:t>Summative Assessment – Final Project</a:t>
            </a:r>
          </a:p>
        </p:txBody>
      </p:sp>
      <p:sp>
        <p:nvSpPr>
          <p:cNvPr id="3" name="Content Placeholder 2">
            <a:extLst>
              <a:ext uri="{FF2B5EF4-FFF2-40B4-BE49-F238E27FC236}">
                <a16:creationId xmlns:a16="http://schemas.microsoft.com/office/drawing/2014/main" id="{81AF74A0-0FD5-4D2C-A92E-9D803E32822E}"/>
              </a:ext>
            </a:extLst>
          </p:cNvPr>
          <p:cNvSpPr>
            <a:spLocks noGrp="1"/>
          </p:cNvSpPr>
          <p:nvPr>
            <p:ph idx="1"/>
          </p:nvPr>
        </p:nvSpPr>
        <p:spPr>
          <a:xfrm>
            <a:off x="838200" y="1825625"/>
            <a:ext cx="5737932" cy="4351338"/>
          </a:xfrm>
        </p:spPr>
        <p:txBody>
          <a:bodyPr>
            <a:normAutofit/>
          </a:bodyPr>
          <a:lstStyle/>
          <a:p>
            <a:pPr marL="0" indent="0">
              <a:buNone/>
            </a:pPr>
            <a:r>
              <a:rPr lang="en-US" dirty="0"/>
              <a:t>Create an original document </a:t>
            </a:r>
          </a:p>
          <a:p>
            <a:pPr marL="0" indent="0">
              <a:buNone/>
            </a:pPr>
            <a:r>
              <a:rPr lang="en-US" dirty="0"/>
              <a:t>Synthesizing knowledge of the tools taught </a:t>
            </a:r>
          </a:p>
          <a:p>
            <a:pPr marL="0" indent="0">
              <a:buNone/>
            </a:pPr>
            <a:r>
              <a:rPr lang="en-US" dirty="0"/>
              <a:t>Demonstrate use of one of the following special document features:</a:t>
            </a:r>
          </a:p>
          <a:p>
            <a:r>
              <a:rPr lang="en-US" dirty="0"/>
              <a:t>A figure</a:t>
            </a:r>
          </a:p>
          <a:p>
            <a:r>
              <a:rPr lang="en-US" dirty="0"/>
              <a:t>Inline or display math</a:t>
            </a:r>
          </a:p>
          <a:p>
            <a:r>
              <a:rPr lang="en-US" dirty="0"/>
              <a:t>Block quote</a:t>
            </a:r>
          </a:p>
          <a:p>
            <a:r>
              <a:rPr lang="en-US" dirty="0"/>
              <a:t>A table</a:t>
            </a:r>
          </a:p>
        </p:txBody>
      </p:sp>
      <p:sp>
        <p:nvSpPr>
          <p:cNvPr id="6" name="TextBox 5">
            <a:extLst>
              <a:ext uri="{FF2B5EF4-FFF2-40B4-BE49-F238E27FC236}">
                <a16:creationId xmlns:a16="http://schemas.microsoft.com/office/drawing/2014/main" id="{B13B8E07-068F-4035-9208-88136E5B8B12}"/>
              </a:ext>
            </a:extLst>
          </p:cNvPr>
          <p:cNvSpPr txBox="1"/>
          <p:nvPr/>
        </p:nvSpPr>
        <p:spPr>
          <a:xfrm flipH="1">
            <a:off x="10384837" y="1207628"/>
            <a:ext cx="1840498" cy="923330"/>
          </a:xfrm>
          <a:prstGeom prst="rect">
            <a:avLst/>
          </a:prstGeom>
          <a:noFill/>
        </p:spPr>
        <p:txBody>
          <a:bodyPr wrap="square" rtlCol="0">
            <a:spAutoFit/>
          </a:bodyPr>
          <a:lstStyle/>
          <a:p>
            <a:r>
              <a:rPr lang="en-US" dirty="0"/>
              <a:t>Click here to restart the narration!</a:t>
            </a:r>
          </a:p>
        </p:txBody>
      </p:sp>
      <p:pic>
        <p:nvPicPr>
          <p:cNvPr id="7" name="Slide 6">
            <a:hlinkClick r:id="" action="ppaction://media"/>
            <a:extLst>
              <a:ext uri="{FF2B5EF4-FFF2-40B4-BE49-F238E27FC236}">
                <a16:creationId xmlns:a16="http://schemas.microsoft.com/office/drawing/2014/main" id="{B54FFB95-18A4-462A-A7AB-66ADC57FD2BD}"/>
              </a:ext>
            </a:extLst>
          </p:cNvPr>
          <p:cNvPicPr>
            <a:picLocks noChangeAspect="1"/>
          </p:cNvPicPr>
          <p:nvPr>
            <a:audioFile r:link="rId2"/>
            <p:extLst>
              <p:ext uri="{DAA4B4D4-6D71-4841-9C94-3DE7FCFB9230}">
                <p14:media xmlns:p14="http://schemas.microsoft.com/office/powerpoint/2010/main" r:embed="rId1"/>
              </p:ext>
            </p:extLst>
          </p:nvPr>
        </p:nvPicPr>
        <p:blipFill>
          <a:blip r:embed="rId5">
            <a:biLevel thresh="75000"/>
          </a:blip>
          <a:stretch>
            <a:fillRect/>
          </a:stretch>
        </p:blipFill>
        <p:spPr>
          <a:xfrm>
            <a:off x="10866437" y="506600"/>
            <a:ext cx="487363" cy="487363"/>
          </a:xfrm>
          <a:prstGeom prst="rect">
            <a:avLst/>
          </a:prstGeom>
        </p:spPr>
      </p:pic>
      <p:pic>
        <p:nvPicPr>
          <p:cNvPr id="8" name="Picture 7">
            <a:hlinkClick r:id="rId6"/>
            <a:extLst>
              <a:ext uri="{FF2B5EF4-FFF2-40B4-BE49-F238E27FC236}">
                <a16:creationId xmlns:a16="http://schemas.microsoft.com/office/drawing/2014/main" id="{E09D4DB9-A97B-421B-AEBA-841B99102AE9}"/>
              </a:ext>
            </a:extLst>
          </p:cNvPr>
          <p:cNvPicPr>
            <a:picLocks noChangeAspect="1"/>
          </p:cNvPicPr>
          <p:nvPr/>
        </p:nvPicPr>
        <p:blipFill>
          <a:blip r:embed="rId7"/>
          <a:stretch>
            <a:fillRect/>
          </a:stretch>
        </p:blipFill>
        <p:spPr>
          <a:xfrm>
            <a:off x="8073543" y="2311196"/>
            <a:ext cx="1822862" cy="1822862"/>
          </a:xfrm>
          <a:prstGeom prst="rect">
            <a:avLst/>
          </a:prstGeom>
        </p:spPr>
      </p:pic>
      <p:sp>
        <p:nvSpPr>
          <p:cNvPr id="9" name="TextBox 8">
            <a:extLst>
              <a:ext uri="{FF2B5EF4-FFF2-40B4-BE49-F238E27FC236}">
                <a16:creationId xmlns:a16="http://schemas.microsoft.com/office/drawing/2014/main" id="{C289E5F7-CCC6-4907-99A9-B897BE810D60}"/>
              </a:ext>
            </a:extLst>
          </p:cNvPr>
          <p:cNvSpPr txBox="1"/>
          <p:nvPr/>
        </p:nvSpPr>
        <p:spPr>
          <a:xfrm>
            <a:off x="7576085" y="4339067"/>
            <a:ext cx="3004620" cy="830997"/>
          </a:xfrm>
          <a:prstGeom prst="rect">
            <a:avLst/>
          </a:prstGeom>
          <a:noFill/>
        </p:spPr>
        <p:txBody>
          <a:bodyPr wrap="square" rtlCol="0">
            <a:spAutoFit/>
          </a:bodyPr>
          <a:lstStyle/>
          <a:p>
            <a:pPr algn="ctr"/>
            <a:r>
              <a:rPr lang="en-US" sz="2400" dirty="0"/>
              <a:t>Click to view the PDF linked above</a:t>
            </a:r>
          </a:p>
        </p:txBody>
      </p:sp>
    </p:spTree>
    <p:extLst>
      <p:ext uri="{BB962C8B-B14F-4D97-AF65-F5344CB8AC3E}">
        <p14:creationId xmlns:p14="http://schemas.microsoft.com/office/powerpoint/2010/main" val="355260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1BF9E-4E47-4ABB-86CB-20F643E167AE}"/>
              </a:ext>
            </a:extLst>
          </p:cNvPr>
          <p:cNvSpPr>
            <a:spLocks noGrp="1"/>
          </p:cNvSpPr>
          <p:nvPr>
            <p:ph type="title"/>
          </p:nvPr>
        </p:nvSpPr>
        <p:spPr/>
        <p:txBody>
          <a:bodyPr/>
          <a:lstStyle/>
          <a:p>
            <a:r>
              <a:rPr lang="en-US" dirty="0"/>
              <a:t>Class Introductions Activity</a:t>
            </a:r>
          </a:p>
        </p:txBody>
      </p:sp>
      <p:sp>
        <p:nvSpPr>
          <p:cNvPr id="3" name="Content Placeholder 2">
            <a:extLst>
              <a:ext uri="{FF2B5EF4-FFF2-40B4-BE49-F238E27FC236}">
                <a16:creationId xmlns:a16="http://schemas.microsoft.com/office/drawing/2014/main" id="{6E455A6F-17D7-4BF0-9952-EEC347CC8AC2}"/>
              </a:ext>
            </a:extLst>
          </p:cNvPr>
          <p:cNvSpPr>
            <a:spLocks noGrp="1"/>
          </p:cNvSpPr>
          <p:nvPr>
            <p:ph idx="1"/>
          </p:nvPr>
        </p:nvSpPr>
        <p:spPr>
          <a:xfrm>
            <a:off x="838201" y="1825625"/>
            <a:ext cx="5257800" cy="4351338"/>
          </a:xfrm>
        </p:spPr>
        <p:txBody>
          <a:bodyPr/>
          <a:lstStyle/>
          <a:p>
            <a:pPr marL="50800" lvl="1" indent="0">
              <a:buNone/>
            </a:pPr>
            <a:r>
              <a:rPr lang="en-US" dirty="0"/>
              <a:t>First active learning activity</a:t>
            </a:r>
          </a:p>
          <a:p>
            <a:pPr marL="50800" lvl="1" indent="0">
              <a:buNone/>
            </a:pPr>
            <a:r>
              <a:rPr lang="en-US" dirty="0"/>
              <a:t>Editing the LaTeX source code of a template </a:t>
            </a:r>
          </a:p>
          <a:p>
            <a:pPr marL="50800" lvl="1" indent="0">
              <a:buNone/>
            </a:pPr>
            <a:endParaRPr lang="en-US" dirty="0"/>
          </a:p>
          <a:p>
            <a:pPr marL="50800" lvl="1" indent="0">
              <a:buNone/>
            </a:pPr>
            <a:r>
              <a:rPr lang="en-US" dirty="0"/>
              <a:t>Students have the opportunity to introduce themselves </a:t>
            </a:r>
          </a:p>
          <a:p>
            <a:pPr marL="50800" lvl="1" indent="0">
              <a:buNone/>
            </a:pPr>
            <a:r>
              <a:rPr lang="en-US" dirty="0"/>
              <a:t>Fosters student-to-student interaction through a discussion forum  </a:t>
            </a:r>
          </a:p>
          <a:p>
            <a:pPr marL="50800" lvl="1" indent="0">
              <a:buNone/>
            </a:pPr>
            <a:endParaRPr lang="en-US" dirty="0"/>
          </a:p>
          <a:p>
            <a:pPr marL="50800" lvl="1" indent="0">
              <a:buNone/>
            </a:pPr>
            <a:r>
              <a:rPr lang="en-US" dirty="0"/>
              <a:t>Five-minute video assignment introduction</a:t>
            </a:r>
          </a:p>
        </p:txBody>
      </p:sp>
      <p:sp>
        <p:nvSpPr>
          <p:cNvPr id="6" name="TextBox 5">
            <a:extLst>
              <a:ext uri="{FF2B5EF4-FFF2-40B4-BE49-F238E27FC236}">
                <a16:creationId xmlns:a16="http://schemas.microsoft.com/office/drawing/2014/main" id="{9EC52FEC-572B-41B5-8FE3-BC57E59D444A}"/>
              </a:ext>
            </a:extLst>
          </p:cNvPr>
          <p:cNvSpPr txBox="1"/>
          <p:nvPr/>
        </p:nvSpPr>
        <p:spPr>
          <a:xfrm flipH="1">
            <a:off x="10384837" y="1207628"/>
            <a:ext cx="1840498" cy="923330"/>
          </a:xfrm>
          <a:prstGeom prst="rect">
            <a:avLst/>
          </a:prstGeom>
          <a:noFill/>
        </p:spPr>
        <p:txBody>
          <a:bodyPr wrap="square" rtlCol="0">
            <a:spAutoFit/>
          </a:bodyPr>
          <a:lstStyle/>
          <a:p>
            <a:r>
              <a:rPr lang="en-US" dirty="0"/>
              <a:t>Click here to restart the narration!</a:t>
            </a:r>
          </a:p>
        </p:txBody>
      </p:sp>
      <p:pic>
        <p:nvPicPr>
          <p:cNvPr id="7" name="Recorded Sound">
            <a:hlinkClick r:id="" action="ppaction://media"/>
            <a:extLst>
              <a:ext uri="{FF2B5EF4-FFF2-40B4-BE49-F238E27FC236}">
                <a16:creationId xmlns:a16="http://schemas.microsoft.com/office/drawing/2014/main" id="{23C40299-40CC-423D-8FE1-2735094289F4}"/>
              </a:ext>
            </a:extLst>
          </p:cNvPr>
          <p:cNvPicPr>
            <a:picLocks noChangeAspect="1"/>
          </p:cNvPicPr>
          <p:nvPr>
            <a:audioFile r:link="rId1"/>
            <p:extLst>
              <p:ext uri="{DAA4B4D4-6D71-4841-9C94-3DE7FCFB9230}">
                <p14:media xmlns:p14="http://schemas.microsoft.com/office/powerpoint/2010/main" r:embed="rId2">
                  <p14:trim end="3126.8888"/>
                </p14:media>
              </p:ext>
            </p:extLst>
          </p:nvPr>
        </p:nvPicPr>
        <p:blipFill>
          <a:blip r:embed="rId5">
            <a:biLevel thresh="75000"/>
          </a:blip>
          <a:stretch>
            <a:fillRect/>
          </a:stretch>
        </p:blipFill>
        <p:spPr>
          <a:xfrm>
            <a:off x="10866436" y="493148"/>
            <a:ext cx="487363" cy="487363"/>
          </a:xfrm>
          <a:prstGeom prst="rect">
            <a:avLst/>
          </a:prstGeom>
        </p:spPr>
      </p:pic>
      <p:pic>
        <p:nvPicPr>
          <p:cNvPr id="8" name="Picture 7">
            <a:hlinkClick r:id="rId6"/>
            <a:extLst>
              <a:ext uri="{FF2B5EF4-FFF2-40B4-BE49-F238E27FC236}">
                <a16:creationId xmlns:a16="http://schemas.microsoft.com/office/drawing/2014/main" id="{093C6DBE-14BC-4DE9-AF76-EC6826D8FD11}"/>
              </a:ext>
            </a:extLst>
          </p:cNvPr>
          <p:cNvPicPr>
            <a:picLocks noChangeAspect="1"/>
          </p:cNvPicPr>
          <p:nvPr/>
        </p:nvPicPr>
        <p:blipFill>
          <a:blip r:embed="rId7"/>
          <a:stretch>
            <a:fillRect/>
          </a:stretch>
        </p:blipFill>
        <p:spPr>
          <a:xfrm>
            <a:off x="8338586" y="2539060"/>
            <a:ext cx="1822862" cy="1822862"/>
          </a:xfrm>
          <a:prstGeom prst="rect">
            <a:avLst/>
          </a:prstGeom>
        </p:spPr>
      </p:pic>
      <p:sp>
        <p:nvSpPr>
          <p:cNvPr id="9" name="TextBox 8">
            <a:extLst>
              <a:ext uri="{FF2B5EF4-FFF2-40B4-BE49-F238E27FC236}">
                <a16:creationId xmlns:a16="http://schemas.microsoft.com/office/drawing/2014/main" id="{EAB39589-26C2-49E2-A613-49765AF4B7BD}"/>
              </a:ext>
            </a:extLst>
          </p:cNvPr>
          <p:cNvSpPr txBox="1"/>
          <p:nvPr/>
        </p:nvSpPr>
        <p:spPr>
          <a:xfrm>
            <a:off x="7861816" y="4379297"/>
            <a:ext cx="3004620" cy="830997"/>
          </a:xfrm>
          <a:prstGeom prst="rect">
            <a:avLst/>
          </a:prstGeom>
          <a:noFill/>
        </p:spPr>
        <p:txBody>
          <a:bodyPr wrap="square" rtlCol="0">
            <a:spAutoFit/>
          </a:bodyPr>
          <a:lstStyle/>
          <a:p>
            <a:pPr algn="ctr"/>
            <a:r>
              <a:rPr lang="en-US" sz="2400" dirty="0"/>
              <a:t>Click to view the PDF linked above</a:t>
            </a:r>
          </a:p>
        </p:txBody>
      </p:sp>
    </p:spTree>
    <p:extLst>
      <p:ext uri="{BB962C8B-B14F-4D97-AF65-F5344CB8AC3E}">
        <p14:creationId xmlns:p14="http://schemas.microsoft.com/office/powerpoint/2010/main" val="64190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2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oley_GRAD550_ActiveLearning_VideoIntro_(Source)">
            <a:hlinkClick r:id="" action="ppaction://media"/>
            <a:extLst>
              <a:ext uri="{FF2B5EF4-FFF2-40B4-BE49-F238E27FC236}">
                <a16:creationId xmlns:a16="http://schemas.microsoft.com/office/drawing/2014/main" id="{CFCEADC0-D989-4C15-9157-822952F4430B}"/>
              </a:ext>
            </a:extLst>
          </p:cNvPr>
          <p:cNvPicPr>
            <a:picLocks noGrp="1" noChangeAspect="1"/>
          </p:cNvPicPr>
          <p:nvPr>
            <p:ph idx="1"/>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ACD929B8-5F40-4E8B-B2A0-F8EE9E918544}" label="Zoom Auto-Generated" lang="" r:embed="rId5"/>
                        </p173:trackLst>
                      </p173:tracksInfo>
                    </p:ext>
                  </p14:extLst>
                </p14:media>
              </p:ext>
            </p:extLst>
          </p:nvPr>
        </p:nvPicPr>
        <p:blipFill>
          <a:blip r:embed="rId6"/>
          <a:stretch>
            <a:fillRect/>
          </a:stretch>
        </p:blipFill>
        <p:spPr>
          <a:xfrm>
            <a:off x="255749" y="143933"/>
            <a:ext cx="11680502" cy="6570134"/>
          </a:xfrm>
        </p:spPr>
      </p:pic>
    </p:spTree>
    <p:extLst>
      <p:ext uri="{BB962C8B-B14F-4D97-AF65-F5344CB8AC3E}">
        <p14:creationId xmlns:p14="http://schemas.microsoft.com/office/powerpoint/2010/main" val="31090307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ADAB2-9A8F-46E7-A4AB-034D21B4FF94}"/>
              </a:ext>
            </a:extLst>
          </p:cNvPr>
          <p:cNvSpPr>
            <a:spLocks noGrp="1"/>
          </p:cNvSpPr>
          <p:nvPr>
            <p:ph type="title"/>
          </p:nvPr>
        </p:nvSpPr>
        <p:spPr/>
        <p:txBody>
          <a:bodyPr/>
          <a:lstStyle/>
          <a:p>
            <a:r>
              <a:rPr lang="en-US" dirty="0" err="1"/>
              <a:t>WikiBook</a:t>
            </a:r>
            <a:r>
              <a:rPr lang="en-US" dirty="0"/>
              <a:t> Roulette Activity</a:t>
            </a:r>
          </a:p>
        </p:txBody>
      </p:sp>
      <p:sp>
        <p:nvSpPr>
          <p:cNvPr id="3" name="Content Placeholder 2">
            <a:extLst>
              <a:ext uri="{FF2B5EF4-FFF2-40B4-BE49-F238E27FC236}">
                <a16:creationId xmlns:a16="http://schemas.microsoft.com/office/drawing/2014/main" id="{90EC5C47-1E1C-4945-9DAB-5DE79C42D127}"/>
              </a:ext>
            </a:extLst>
          </p:cNvPr>
          <p:cNvSpPr>
            <a:spLocks noGrp="1"/>
          </p:cNvSpPr>
          <p:nvPr>
            <p:ph idx="1"/>
          </p:nvPr>
        </p:nvSpPr>
        <p:spPr>
          <a:xfrm>
            <a:off x="838199" y="1571625"/>
            <a:ext cx="6206067" cy="4351338"/>
          </a:xfrm>
        </p:spPr>
        <p:txBody>
          <a:bodyPr>
            <a:noAutofit/>
          </a:bodyPr>
          <a:lstStyle/>
          <a:p>
            <a:pPr marL="0" lvl="1" indent="0">
              <a:buNone/>
            </a:pPr>
            <a:r>
              <a:rPr lang="en-US" sz="2800" dirty="0"/>
              <a:t>Prioritizes the material according to class interests</a:t>
            </a:r>
          </a:p>
          <a:p>
            <a:pPr marL="0" lvl="1" indent="0">
              <a:buNone/>
            </a:pPr>
            <a:endParaRPr lang="en-US" sz="2800" dirty="0"/>
          </a:p>
          <a:p>
            <a:pPr marL="0" lvl="1" indent="0">
              <a:buNone/>
            </a:pPr>
            <a:r>
              <a:rPr lang="en-US" sz="2800" dirty="0"/>
              <a:t>Quickly cover a large amount of material</a:t>
            </a:r>
          </a:p>
          <a:p>
            <a:pPr marL="0" lvl="1" indent="0">
              <a:buNone/>
            </a:pPr>
            <a:endParaRPr lang="en-US" sz="2800" dirty="0"/>
          </a:p>
          <a:p>
            <a:pPr marL="0" lvl="1" indent="0">
              <a:buNone/>
            </a:pPr>
            <a:r>
              <a:rPr lang="en-US" sz="2800" dirty="0"/>
              <a:t>Students will compile a subset of commands to create personally relevant documents</a:t>
            </a:r>
          </a:p>
        </p:txBody>
      </p:sp>
      <p:sp>
        <p:nvSpPr>
          <p:cNvPr id="7" name="TextBox 6">
            <a:extLst>
              <a:ext uri="{FF2B5EF4-FFF2-40B4-BE49-F238E27FC236}">
                <a16:creationId xmlns:a16="http://schemas.microsoft.com/office/drawing/2014/main" id="{846578DF-4ED6-459A-9F15-397C9826420F}"/>
              </a:ext>
            </a:extLst>
          </p:cNvPr>
          <p:cNvSpPr txBox="1"/>
          <p:nvPr/>
        </p:nvSpPr>
        <p:spPr>
          <a:xfrm>
            <a:off x="8212189" y="4298441"/>
            <a:ext cx="3004620" cy="830997"/>
          </a:xfrm>
          <a:prstGeom prst="rect">
            <a:avLst/>
          </a:prstGeom>
          <a:noFill/>
        </p:spPr>
        <p:txBody>
          <a:bodyPr wrap="square" rtlCol="0">
            <a:spAutoFit/>
          </a:bodyPr>
          <a:lstStyle/>
          <a:p>
            <a:pPr algn="ctr"/>
            <a:r>
              <a:rPr lang="en-US" sz="2400" dirty="0"/>
              <a:t>Click to view the PDF linked above</a:t>
            </a:r>
          </a:p>
        </p:txBody>
      </p:sp>
      <p:sp>
        <p:nvSpPr>
          <p:cNvPr id="8" name="TextBox 7">
            <a:extLst>
              <a:ext uri="{FF2B5EF4-FFF2-40B4-BE49-F238E27FC236}">
                <a16:creationId xmlns:a16="http://schemas.microsoft.com/office/drawing/2014/main" id="{4A96E82D-E579-44C8-A210-876ADEC8FD28}"/>
              </a:ext>
            </a:extLst>
          </p:cNvPr>
          <p:cNvSpPr txBox="1"/>
          <p:nvPr/>
        </p:nvSpPr>
        <p:spPr>
          <a:xfrm flipH="1">
            <a:off x="10384837" y="1207628"/>
            <a:ext cx="1840498" cy="923330"/>
          </a:xfrm>
          <a:prstGeom prst="rect">
            <a:avLst/>
          </a:prstGeom>
          <a:noFill/>
        </p:spPr>
        <p:txBody>
          <a:bodyPr wrap="square" rtlCol="0">
            <a:spAutoFit/>
          </a:bodyPr>
          <a:lstStyle/>
          <a:p>
            <a:r>
              <a:rPr lang="en-US" dirty="0"/>
              <a:t>Click here to restart the narration!</a:t>
            </a:r>
          </a:p>
        </p:txBody>
      </p:sp>
      <p:pic>
        <p:nvPicPr>
          <p:cNvPr id="9" name="Slide 8">
            <a:hlinkClick r:id="" action="ppaction://media"/>
            <a:extLst>
              <a:ext uri="{FF2B5EF4-FFF2-40B4-BE49-F238E27FC236}">
                <a16:creationId xmlns:a16="http://schemas.microsoft.com/office/drawing/2014/main" id="{FD9B7788-57C0-4DF5-8726-81EB2BC21E58}"/>
              </a:ext>
            </a:extLst>
          </p:cNvPr>
          <p:cNvPicPr>
            <a:picLocks noChangeAspect="1"/>
          </p:cNvPicPr>
          <p:nvPr>
            <a:audioFile r:link="rId2"/>
            <p:extLst>
              <p:ext uri="{DAA4B4D4-6D71-4841-9C94-3DE7FCFB9230}">
                <p14:media xmlns:p14="http://schemas.microsoft.com/office/powerpoint/2010/main" r:embed="rId1"/>
              </p:ext>
            </p:extLst>
          </p:nvPr>
        </p:nvPicPr>
        <p:blipFill>
          <a:blip r:embed="rId5">
            <a:biLevel thresh="75000"/>
          </a:blip>
          <a:stretch>
            <a:fillRect/>
          </a:stretch>
        </p:blipFill>
        <p:spPr>
          <a:xfrm>
            <a:off x="10817723" y="657956"/>
            <a:ext cx="487363" cy="487363"/>
          </a:xfrm>
          <a:prstGeom prst="rect">
            <a:avLst/>
          </a:prstGeom>
        </p:spPr>
      </p:pic>
      <p:pic>
        <p:nvPicPr>
          <p:cNvPr id="21" name="Graphic 20" descr="Paper">
            <a:hlinkClick r:id="rId6"/>
            <a:extLst>
              <a:ext uri="{FF2B5EF4-FFF2-40B4-BE49-F238E27FC236}">
                <a16:creationId xmlns:a16="http://schemas.microsoft.com/office/drawing/2014/main" id="{E2A60EF5-CF3A-4AC4-A628-0E65AF7727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0727" y="2287533"/>
            <a:ext cx="1821126" cy="1821126"/>
          </a:xfrm>
          <a:prstGeom prst="rect">
            <a:avLst/>
          </a:prstGeom>
        </p:spPr>
      </p:pic>
    </p:spTree>
    <p:extLst>
      <p:ext uri="{BB962C8B-B14F-4D97-AF65-F5344CB8AC3E}">
        <p14:creationId xmlns:p14="http://schemas.microsoft.com/office/powerpoint/2010/main" val="4692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6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1299</TotalTime>
  <Words>1348</Words>
  <Application>Microsoft Office PowerPoint</Application>
  <PresentationFormat>Widescreen</PresentationFormat>
  <Paragraphs>166</Paragraphs>
  <Slides>11</Slides>
  <Notes>9</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Online Teaching Portfolio</vt:lpstr>
      <vt:lpstr>Hello, and welcome to my online teaching portfolio.  </vt:lpstr>
      <vt:lpstr>This course was born out of a conversation… </vt:lpstr>
      <vt:lpstr>LaTeX for Any Discipline</vt:lpstr>
      <vt:lpstr>Course Syllabus Content</vt:lpstr>
      <vt:lpstr>Summative Assessment – Final Project</vt:lpstr>
      <vt:lpstr>Class Introductions Activity</vt:lpstr>
      <vt:lpstr>PowerPoint Presentation</vt:lpstr>
      <vt:lpstr>WikiBook Roulette Activity</vt:lpstr>
      <vt:lpstr>Streamlining reproducible research</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Teaching Portfolio</dc:title>
  <dc:creator>Cooley, Kylene</dc:creator>
  <cp:lastModifiedBy>Cooley, Kylene</cp:lastModifiedBy>
  <cp:revision>47</cp:revision>
  <dcterms:created xsi:type="dcterms:W3CDTF">2021-11-26T06:09:58Z</dcterms:created>
  <dcterms:modified xsi:type="dcterms:W3CDTF">2021-12-06T18:45:09Z</dcterms:modified>
</cp:coreProperties>
</file>